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4"/>
  </p:notesMasterIdLst>
  <p:handoutMasterIdLst>
    <p:handoutMasterId r:id="rId15"/>
  </p:handoutMasterIdLst>
  <p:sldIdLst>
    <p:sldId id="268" r:id="rId3"/>
    <p:sldId id="259" r:id="rId4"/>
    <p:sldId id="260" r:id="rId5"/>
    <p:sldId id="261" r:id="rId6"/>
    <p:sldId id="263" r:id="rId7"/>
    <p:sldId id="264" r:id="rId8"/>
    <p:sldId id="262" r:id="rId9"/>
    <p:sldId id="265" r:id="rId10"/>
    <p:sldId id="266" r:id="rId11"/>
    <p:sldId id="267" r:id="rId12"/>
    <p:sldId id="25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B"/>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234" autoAdjust="0"/>
  </p:normalViewPr>
  <p:slideViewPr>
    <p:cSldViewPr snapToGrid="0">
      <p:cViewPr>
        <p:scale>
          <a:sx n="70" d="100"/>
          <a:sy n="70" d="100"/>
        </p:scale>
        <p:origin x="-13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Introduction to Engineering</a:t>
            </a:r>
          </a:p>
        </p:txBody>
      </p:sp>
      <p:sp>
        <p:nvSpPr>
          <p:cNvPr id="3079" name="Rectangle 7"/>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a:t>Gateway To </a:t>
            </a:r>
            <a:r>
              <a:rPr lang="en-US" smtClean="0"/>
              <a:t>Technology</a:t>
            </a:r>
            <a:endParaRPr lang="en-US" baseline="30000"/>
          </a:p>
          <a:p>
            <a:pPr>
              <a:defRPr/>
            </a:pPr>
            <a:r>
              <a:rPr lang="en-US"/>
              <a:t>Unit 1 – Lesson 1.1 – What is Engineering?</a:t>
            </a:r>
          </a:p>
        </p:txBody>
      </p:sp>
      <p:sp>
        <p:nvSpPr>
          <p:cNvPr id="3080" name="Rectangle 8"/>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Arial" charset="0"/>
                <a:cs typeface="Arial" charset="0"/>
              </a:defRPr>
            </a:lvl1pPr>
          </a:lstStyle>
          <a:p>
            <a:pPr>
              <a:defRPr/>
            </a:pPr>
            <a:r>
              <a:rPr lang="en-US" dirty="0" smtClean="0"/>
              <a:t>© 2011 Project </a:t>
            </a:r>
            <a:r>
              <a:rPr lang="en-US" dirty="0"/>
              <a:t>Lead The Way, Inc</a:t>
            </a:r>
            <a:r>
              <a:rPr lang="en-US" dirty="0" smtClean="0"/>
              <a:t>.</a:t>
            </a:r>
            <a:endParaRPr lang="en-US" baseline="30000" dirty="0"/>
          </a:p>
        </p:txBody>
      </p:sp>
      <p:sp>
        <p:nvSpPr>
          <p:cNvPr id="3081" name="Rectangle 9"/>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43A4A2B7-CE9B-41F2-B646-B851FEDD7324}" type="slidenum">
              <a:rPr lang="en-US"/>
              <a:pPr>
                <a:defRPr/>
              </a:pPr>
              <a:t>‹#›</a:t>
            </a:fld>
            <a:endParaRPr lang="en-US"/>
          </a:p>
        </p:txBody>
      </p:sp>
    </p:spTree>
    <p:extLst>
      <p:ext uri="{BB962C8B-B14F-4D97-AF65-F5344CB8AC3E}">
        <p14:creationId xmlns:p14="http://schemas.microsoft.com/office/powerpoint/2010/main" val="1429460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4" name="Rectangle 8"/>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r>
              <a:rPr lang="en-US"/>
              <a:t>Introduction to Engineering</a:t>
            </a:r>
          </a:p>
        </p:txBody>
      </p:sp>
      <p:sp>
        <p:nvSpPr>
          <p:cNvPr id="14345" name="Rectangle 9"/>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r>
              <a:rPr lang="en-US"/>
              <a:t>Gateway To </a:t>
            </a:r>
            <a:r>
              <a:rPr lang="en-US" smtClean="0"/>
              <a:t>Technology</a:t>
            </a:r>
            <a:endParaRPr lang="en-US" baseline="30000"/>
          </a:p>
          <a:p>
            <a:pPr>
              <a:defRPr/>
            </a:pPr>
            <a:r>
              <a:rPr lang="en-US"/>
              <a:t>Unit 1 – Lesson 1.1 – What is Engineering?</a:t>
            </a:r>
          </a:p>
        </p:txBody>
      </p:sp>
      <p:sp>
        <p:nvSpPr>
          <p:cNvPr id="14342" name="Rectangle 10"/>
          <p:cNvSpPr>
            <a:spLocks noChangeArrowheads="1"/>
          </p:cNvSpPr>
          <p:nvPr/>
        </p:nvSpPr>
        <p:spPr bwMode="auto">
          <a:xfrm>
            <a:off x="77788" y="858520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defTabSz="931863" eaLnBrk="0" hangingPunct="0"/>
            <a:r>
              <a:rPr lang="en-US" sz="1200" dirty="0" smtClean="0"/>
              <a:t>© 2011 Project </a:t>
            </a:r>
            <a:r>
              <a:rPr lang="en-US" sz="1200" dirty="0"/>
              <a:t>Lead The Way, Inc</a:t>
            </a:r>
            <a:r>
              <a:rPr lang="en-US" sz="1200" dirty="0" smtClean="0"/>
              <a:t>.</a:t>
            </a:r>
            <a:endParaRPr lang="en-US" sz="1200" baseline="30000" dirty="0">
              <a:cs typeface="Arial" charset="0"/>
            </a:endParaRPr>
          </a:p>
        </p:txBody>
      </p:sp>
      <p:sp>
        <p:nvSpPr>
          <p:cNvPr id="14343" name="Rectangle 11"/>
          <p:cNvSpPr>
            <a:spLocks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p>
            <a:pPr algn="r" defTabSz="931863"/>
            <a:fld id="{DB4220D4-7B49-44AC-9B3F-B21647548F4F}" type="slidenum">
              <a:rPr lang="en-US" sz="1200"/>
              <a:pPr algn="r" defTabSz="931863"/>
              <a:t>‹#›</a:t>
            </a:fld>
            <a:endParaRPr lang="en-US" sz="1200"/>
          </a:p>
        </p:txBody>
      </p:sp>
    </p:spTree>
    <p:extLst>
      <p:ext uri="{BB962C8B-B14F-4D97-AF65-F5344CB8AC3E}">
        <p14:creationId xmlns:p14="http://schemas.microsoft.com/office/powerpoint/2010/main" val="2136243365"/>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638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1638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560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560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Our knowledge-based economy is driven by constant innovation. The foundation of innovation lies in a dynamic, motivated, and well-educated workforce equipped with STEM skills. However, the nature of our workforce and the needs of our industries have changed over time. Today, an understanding of scientific and mathematical principles, a working knowledge of computer hardware and software, and the problem solving skills developed by courses in STEM are necessary for most jobs. Therefore, STEM education is an enormous and pressing need. </a:t>
            </a:r>
          </a:p>
          <a:p>
            <a:pPr eaLnBrk="1" hangingPunct="1"/>
            <a:r>
              <a:rPr lang="en-US" smtClean="0"/>
              <a:t>http://www.stemedcaucus.org/</a:t>
            </a:r>
          </a:p>
        </p:txBody>
      </p:sp>
      <p:sp>
        <p:nvSpPr>
          <p:cNvPr id="1741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1741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Teacher and/or students can add an additional example to the table.</a:t>
            </a:r>
          </a:p>
        </p:txBody>
      </p:sp>
      <p:sp>
        <p:nvSpPr>
          <p:cNvPr id="1843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1843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946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1946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484"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0485"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Engineers strive to make our lives better, easier, cheaper, more efficient, and more fun by solving problems in everyday life.</a:t>
            </a:r>
          </a:p>
        </p:txBody>
      </p:sp>
      <p:sp>
        <p:nvSpPr>
          <p:cNvPr id="21508"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1509"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2532"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2533"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3556"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3557"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4580" name="Rectangle 8"/>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Introduction to Engineering</a:t>
            </a:r>
          </a:p>
        </p:txBody>
      </p:sp>
      <p:sp>
        <p:nvSpPr>
          <p:cNvPr id="24581" name="Rectangle 9"/>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r>
              <a:rPr lang="en-US" smtClean="0"/>
              <a:t>Gateway To Technology</a:t>
            </a:r>
            <a:endParaRPr lang="en-US" baseline="30000" smtClean="0"/>
          </a:p>
          <a:p>
            <a:pPr eaLnBrk="1" hangingPunct="1"/>
            <a:r>
              <a:rPr lang="en-US" smtClean="0"/>
              <a:t>Unit 1 – Lesson 1.1 – What is Engineering?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9372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7383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5925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274FBD-5795-471A-BF55-D254F3ACD95A}" type="slidenum">
              <a:rPr lang="en-US"/>
              <a:pPr>
                <a:defRPr/>
              </a:pPr>
              <a:t>‹#›</a:t>
            </a:fld>
            <a:endParaRPr lang="en-US"/>
          </a:p>
        </p:txBody>
      </p:sp>
    </p:spTree>
    <p:extLst>
      <p:ext uri="{BB962C8B-B14F-4D97-AF65-F5344CB8AC3E}">
        <p14:creationId xmlns:p14="http://schemas.microsoft.com/office/powerpoint/2010/main" val="1215362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FD3158-8E70-4E22-8C49-B3087D4A7BFE}" type="slidenum">
              <a:rPr lang="en-US"/>
              <a:pPr>
                <a:defRPr/>
              </a:pPr>
              <a:t>‹#›</a:t>
            </a:fld>
            <a:endParaRPr lang="en-US"/>
          </a:p>
        </p:txBody>
      </p:sp>
    </p:spTree>
    <p:extLst>
      <p:ext uri="{BB962C8B-B14F-4D97-AF65-F5344CB8AC3E}">
        <p14:creationId xmlns:p14="http://schemas.microsoft.com/office/powerpoint/2010/main" val="2988206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104C90-595C-44E3-A1D8-890410D948BD}" type="slidenum">
              <a:rPr lang="en-US"/>
              <a:pPr>
                <a:defRPr/>
              </a:pPr>
              <a:t>‹#›</a:t>
            </a:fld>
            <a:endParaRPr lang="en-US"/>
          </a:p>
        </p:txBody>
      </p:sp>
    </p:spTree>
    <p:extLst>
      <p:ext uri="{BB962C8B-B14F-4D97-AF65-F5344CB8AC3E}">
        <p14:creationId xmlns:p14="http://schemas.microsoft.com/office/powerpoint/2010/main" val="2479870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0BB659-8866-4705-B6D1-761E7E184428}" type="slidenum">
              <a:rPr lang="en-US"/>
              <a:pPr>
                <a:defRPr/>
              </a:pPr>
              <a:t>‹#›</a:t>
            </a:fld>
            <a:endParaRPr lang="en-US"/>
          </a:p>
        </p:txBody>
      </p:sp>
    </p:spTree>
    <p:extLst>
      <p:ext uri="{BB962C8B-B14F-4D97-AF65-F5344CB8AC3E}">
        <p14:creationId xmlns:p14="http://schemas.microsoft.com/office/powerpoint/2010/main" val="1988772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F7D7662-7765-48BA-A985-4FBC0E5B3A3D}" type="slidenum">
              <a:rPr lang="en-US"/>
              <a:pPr>
                <a:defRPr/>
              </a:pPr>
              <a:t>‹#›</a:t>
            </a:fld>
            <a:endParaRPr lang="en-US"/>
          </a:p>
        </p:txBody>
      </p:sp>
    </p:spTree>
    <p:extLst>
      <p:ext uri="{BB962C8B-B14F-4D97-AF65-F5344CB8AC3E}">
        <p14:creationId xmlns:p14="http://schemas.microsoft.com/office/powerpoint/2010/main" val="3935701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0E0B785-38E8-47FF-B00C-ACD95F53BF14}" type="slidenum">
              <a:rPr lang="en-US"/>
              <a:pPr>
                <a:defRPr/>
              </a:pPr>
              <a:t>‹#›</a:t>
            </a:fld>
            <a:endParaRPr lang="en-US"/>
          </a:p>
        </p:txBody>
      </p:sp>
    </p:spTree>
    <p:extLst>
      <p:ext uri="{BB962C8B-B14F-4D97-AF65-F5344CB8AC3E}">
        <p14:creationId xmlns:p14="http://schemas.microsoft.com/office/powerpoint/2010/main" val="2312648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8D4812-C397-4BCF-AF71-19F3F3253455}" type="slidenum">
              <a:rPr lang="en-US"/>
              <a:pPr>
                <a:defRPr/>
              </a:pPr>
              <a:t>‹#›</a:t>
            </a:fld>
            <a:endParaRPr lang="en-US"/>
          </a:p>
        </p:txBody>
      </p:sp>
    </p:spTree>
    <p:extLst>
      <p:ext uri="{BB962C8B-B14F-4D97-AF65-F5344CB8AC3E}">
        <p14:creationId xmlns:p14="http://schemas.microsoft.com/office/powerpoint/2010/main" val="3294014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EAD767-8024-47D1-AFB1-1A5CDB8BA33E}" type="slidenum">
              <a:rPr lang="en-US"/>
              <a:pPr>
                <a:defRPr/>
              </a:pPr>
              <a:t>‹#›</a:t>
            </a:fld>
            <a:endParaRPr lang="en-US"/>
          </a:p>
        </p:txBody>
      </p:sp>
    </p:spTree>
    <p:extLst>
      <p:ext uri="{BB962C8B-B14F-4D97-AF65-F5344CB8AC3E}">
        <p14:creationId xmlns:p14="http://schemas.microsoft.com/office/powerpoint/2010/main" val="306802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39509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819013-E13F-48DA-857C-37F72FFF70F3}" type="slidenum">
              <a:rPr lang="en-US"/>
              <a:pPr>
                <a:defRPr/>
              </a:pPr>
              <a:t>‹#›</a:t>
            </a:fld>
            <a:endParaRPr lang="en-US"/>
          </a:p>
        </p:txBody>
      </p:sp>
    </p:spTree>
    <p:extLst>
      <p:ext uri="{BB962C8B-B14F-4D97-AF65-F5344CB8AC3E}">
        <p14:creationId xmlns:p14="http://schemas.microsoft.com/office/powerpoint/2010/main" val="19968002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8D336F-EF61-49B7-A9CD-8C2C88E1DD31}" type="slidenum">
              <a:rPr lang="en-US"/>
              <a:pPr>
                <a:defRPr/>
              </a:pPr>
              <a:t>‹#›</a:t>
            </a:fld>
            <a:endParaRPr lang="en-US"/>
          </a:p>
        </p:txBody>
      </p:sp>
    </p:spTree>
    <p:extLst>
      <p:ext uri="{BB962C8B-B14F-4D97-AF65-F5344CB8AC3E}">
        <p14:creationId xmlns:p14="http://schemas.microsoft.com/office/powerpoint/2010/main" val="9259574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0D89F8F-D530-48E1-8207-B78271FD08CC}" type="slidenum">
              <a:rPr lang="en-US"/>
              <a:pPr>
                <a:defRPr/>
              </a:pPr>
              <a:t>‹#›</a:t>
            </a:fld>
            <a:endParaRPr lang="en-US"/>
          </a:p>
        </p:txBody>
      </p:sp>
    </p:spTree>
    <p:extLst>
      <p:ext uri="{BB962C8B-B14F-4D97-AF65-F5344CB8AC3E}">
        <p14:creationId xmlns:p14="http://schemas.microsoft.com/office/powerpoint/2010/main" val="149406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D8A6AB-637C-48F4-B69E-0BC452CD8C8C}" type="slidenum">
              <a:rPr lang="en-US"/>
              <a:pPr>
                <a:defRPr/>
              </a:pPr>
              <a:t>‹#›</a:t>
            </a:fld>
            <a:endParaRPr lang="en-US"/>
          </a:p>
        </p:txBody>
      </p:sp>
    </p:spTree>
    <p:extLst>
      <p:ext uri="{BB962C8B-B14F-4D97-AF65-F5344CB8AC3E}">
        <p14:creationId xmlns:p14="http://schemas.microsoft.com/office/powerpoint/2010/main" val="39404868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C3E707-70DD-4BA6-BB6A-B73490A6078D}" type="slidenum">
              <a:rPr lang="en-US"/>
              <a:pPr>
                <a:defRPr/>
              </a:pPr>
              <a:t>‹#›</a:t>
            </a:fld>
            <a:endParaRPr lang="en-US"/>
          </a:p>
        </p:txBody>
      </p:sp>
    </p:spTree>
    <p:extLst>
      <p:ext uri="{BB962C8B-B14F-4D97-AF65-F5344CB8AC3E}">
        <p14:creationId xmlns:p14="http://schemas.microsoft.com/office/powerpoint/2010/main" val="437583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93822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899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3778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730785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9716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741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3428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LTW_Logo_Print Final"/>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371600" y="325438"/>
            <a:ext cx="6400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6806241-EBC1-4F4E-90CD-C6A29E01BD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a:solidFill>
            <a:srgbClr val="00386B"/>
          </a:solidFill>
          <a:latin typeface="+mj-lt"/>
          <a:ea typeface="+mj-ea"/>
          <a:cs typeface="+mj-cs"/>
        </a:defRPr>
      </a:lvl1pPr>
      <a:lvl2pPr algn="ctr" rtl="0" eaLnBrk="0" fontAlgn="base" hangingPunct="0">
        <a:spcBef>
          <a:spcPct val="0"/>
        </a:spcBef>
        <a:spcAft>
          <a:spcPct val="0"/>
        </a:spcAft>
        <a:defRPr sz="4400">
          <a:solidFill>
            <a:srgbClr val="00386B"/>
          </a:solidFill>
          <a:latin typeface="Arial" charset="0"/>
        </a:defRPr>
      </a:lvl2pPr>
      <a:lvl3pPr algn="ctr" rtl="0" eaLnBrk="0" fontAlgn="base" hangingPunct="0">
        <a:spcBef>
          <a:spcPct val="0"/>
        </a:spcBef>
        <a:spcAft>
          <a:spcPct val="0"/>
        </a:spcAft>
        <a:defRPr sz="4400">
          <a:solidFill>
            <a:srgbClr val="00386B"/>
          </a:solidFill>
          <a:latin typeface="Arial" charset="0"/>
        </a:defRPr>
      </a:lvl3pPr>
      <a:lvl4pPr algn="ctr" rtl="0" eaLnBrk="0" fontAlgn="base" hangingPunct="0">
        <a:spcBef>
          <a:spcPct val="0"/>
        </a:spcBef>
        <a:spcAft>
          <a:spcPct val="0"/>
        </a:spcAft>
        <a:defRPr sz="4400">
          <a:solidFill>
            <a:srgbClr val="00386B"/>
          </a:solidFill>
          <a:latin typeface="Arial" charset="0"/>
        </a:defRPr>
      </a:lvl4pPr>
      <a:lvl5pPr algn="ctr" rtl="0" eaLnBrk="0" fontAlgn="base" hangingPunct="0">
        <a:spcBef>
          <a:spcPct val="0"/>
        </a:spcBef>
        <a:spcAft>
          <a:spcPct val="0"/>
        </a:spcAft>
        <a:defRPr sz="4400">
          <a:solidFill>
            <a:srgbClr val="00386B"/>
          </a:solidFill>
          <a:latin typeface="Arial" charset="0"/>
        </a:defRPr>
      </a:lvl5pPr>
      <a:lvl6pPr marL="457200" algn="ctr" rtl="0" fontAlgn="base">
        <a:spcBef>
          <a:spcPct val="0"/>
        </a:spcBef>
        <a:spcAft>
          <a:spcPct val="0"/>
        </a:spcAft>
        <a:defRPr sz="4400">
          <a:solidFill>
            <a:srgbClr val="0000FF"/>
          </a:solidFill>
          <a:latin typeface="Arial" charset="0"/>
        </a:defRPr>
      </a:lvl6pPr>
      <a:lvl7pPr marL="914400" algn="ctr" rtl="0" fontAlgn="base">
        <a:spcBef>
          <a:spcPct val="0"/>
        </a:spcBef>
        <a:spcAft>
          <a:spcPct val="0"/>
        </a:spcAft>
        <a:defRPr sz="4400">
          <a:solidFill>
            <a:srgbClr val="0000FF"/>
          </a:solidFill>
          <a:latin typeface="Arial" charset="0"/>
        </a:defRPr>
      </a:lvl7pPr>
      <a:lvl8pPr marL="1371600" algn="ctr" rtl="0" fontAlgn="base">
        <a:spcBef>
          <a:spcPct val="0"/>
        </a:spcBef>
        <a:spcAft>
          <a:spcPct val="0"/>
        </a:spcAft>
        <a:defRPr sz="4400">
          <a:solidFill>
            <a:srgbClr val="0000FF"/>
          </a:solidFill>
          <a:latin typeface="Arial" charset="0"/>
        </a:defRPr>
      </a:lvl8pPr>
      <a:lvl9pPr marL="1828800" algn="ctr" rtl="0" fontAlgn="base">
        <a:spcBef>
          <a:spcPct val="0"/>
        </a:spcBef>
        <a:spcAft>
          <a:spcPct val="0"/>
        </a:spcAft>
        <a:defRPr sz="4400">
          <a:solidFill>
            <a:srgbClr val="0000FF"/>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371600" y="4343400"/>
            <a:ext cx="6400800" cy="838200"/>
          </a:xfrm>
          <a:prstGeom prst="rect">
            <a:avLst/>
          </a:prstGeom>
        </p:spPr>
        <p:txBody>
          <a:bodyPr>
            <a:normAutofit fontScale="25000" lnSpcReduction="20000"/>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sz="12800" b="1" kern="0" dirty="0" smtClean="0">
                <a:solidFill>
                  <a:srgbClr val="002060"/>
                </a:solidFill>
                <a:latin typeface="Arial" panose="020B0604020202020204" pitchFamily="34" charset="0"/>
                <a:cs typeface="Arial" panose="020B0604020202020204" pitchFamily="34" charset="0"/>
              </a:rPr>
              <a:t>Introduction to Engineering </a:t>
            </a:r>
            <a:endParaRPr lang="en-US" b="1" kern="0" dirty="0" smtClean="0">
              <a:solidFill>
                <a:srgbClr val="002060"/>
              </a:solidFill>
              <a:latin typeface="Arial" panose="020B0604020202020204" pitchFamily="34" charset="0"/>
              <a:cs typeface="Arial" panose="020B0604020202020204" pitchFamily="34" charset="0"/>
            </a:endParaRPr>
          </a:p>
          <a:p>
            <a:pPr marL="0" indent="0" algn="ctr">
              <a:buNone/>
            </a:pPr>
            <a:r>
              <a:rPr lang="en-US" sz="11200" b="1" kern="0" dirty="0" smtClean="0">
                <a:solidFill>
                  <a:srgbClr val="002060"/>
                </a:solidFill>
                <a:latin typeface="Arial" panose="020B0604020202020204" pitchFamily="34" charset="0"/>
                <a:cs typeface="Arial" panose="020B0604020202020204" pitchFamily="34" charset="0"/>
              </a:rPr>
              <a:t>What Do Engineers Do?</a:t>
            </a:r>
            <a:endParaRPr lang="en-US" sz="11200" b="1" kern="0" dirty="0">
              <a:solidFill>
                <a:srgbClr val="002060"/>
              </a:solidFill>
              <a:latin typeface="Arial" panose="020B0604020202020204" pitchFamily="34" charset="0"/>
              <a:cs typeface="Arial" panose="020B0604020202020204" pitchFamily="34" charset="0"/>
            </a:endParaRPr>
          </a:p>
        </p:txBody>
      </p:sp>
      <p:pic>
        <p:nvPicPr>
          <p:cNvPr id="3"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txBox="1">
            <a:spLocks/>
          </p:cNvSpPr>
          <p:nvPr/>
        </p:nvSpPr>
        <p:spPr bwMode="auto">
          <a:xfrm>
            <a:off x="69342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2011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t>Introduction</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653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Discussion Questions</a:t>
            </a:r>
          </a:p>
        </p:txBody>
      </p:sp>
      <p:sp>
        <p:nvSpPr>
          <p:cNvPr id="12291" name="Rectangle 3"/>
          <p:cNvSpPr>
            <a:spLocks noGrp="1" noChangeArrowheads="1"/>
          </p:cNvSpPr>
          <p:nvPr>
            <p:ph type="body" idx="1"/>
          </p:nvPr>
        </p:nvSpPr>
        <p:spPr>
          <a:xfrm>
            <a:off x="457200" y="1600200"/>
            <a:ext cx="6400800" cy="4525963"/>
          </a:xfrm>
        </p:spPr>
        <p:txBody>
          <a:bodyPr/>
          <a:lstStyle/>
          <a:p>
            <a:pPr eaLnBrk="1" hangingPunct="1"/>
            <a:r>
              <a:rPr lang="en-US" smtClean="0"/>
              <a:t>What product or system would make your life better?</a:t>
            </a:r>
          </a:p>
          <a:p>
            <a:pPr eaLnBrk="1" hangingPunct="1"/>
            <a:r>
              <a:rPr lang="en-US" smtClean="0"/>
              <a:t>Is this an invention or an innovation?</a:t>
            </a:r>
          </a:p>
          <a:p>
            <a:pPr eaLnBrk="1" hangingPunct="1"/>
            <a:r>
              <a:rPr lang="en-US" smtClean="0"/>
              <a:t>What type(s) of engineer(s) might work on this project?</a:t>
            </a:r>
          </a:p>
          <a:p>
            <a:pPr eaLnBrk="1" hangingPunct="1">
              <a:buFontTx/>
              <a:buNone/>
            </a:pPr>
            <a:endParaRPr lang="en-US" smtClean="0"/>
          </a:p>
        </p:txBody>
      </p:sp>
      <p:pic>
        <p:nvPicPr>
          <p:cNvPr id="12292" name="Picture 4" descr="MCPE03611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1600200"/>
            <a:ext cx="1938338" cy="346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pPr algn="l" eaLnBrk="1" hangingPunct="1"/>
            <a:r>
              <a:rPr lang="en-US" smtClean="0"/>
              <a:t>Image Resources</a:t>
            </a:r>
          </a:p>
        </p:txBody>
      </p:sp>
      <p:sp>
        <p:nvSpPr>
          <p:cNvPr id="13315" name="Rectangle 3"/>
          <p:cNvSpPr>
            <a:spLocks noGrp="1" noChangeArrowheads="1"/>
          </p:cNvSpPr>
          <p:nvPr>
            <p:ph type="body" idx="1"/>
          </p:nvPr>
        </p:nvSpPr>
        <p:spPr>
          <a:xfrm>
            <a:off x="457200" y="1320800"/>
            <a:ext cx="8229600" cy="5192713"/>
          </a:xfrm>
          <a:noFill/>
        </p:spPr>
        <p:txBody>
          <a:bodyPr/>
          <a:lstStyle/>
          <a:p>
            <a:pPr eaLnBrk="1" hangingPunct="1">
              <a:buFontTx/>
              <a:buNone/>
            </a:pPr>
            <a:endParaRPr lang="en-US" smtClean="0"/>
          </a:p>
          <a:p>
            <a:pPr eaLnBrk="1" hangingPunct="1">
              <a:buFontTx/>
              <a:buNone/>
            </a:pPr>
            <a:r>
              <a:rPr lang="en-US" sz="2000" smtClean="0"/>
              <a:t>Microsoft, Inc. (2008). Clip Art. Retrieved September 10, 2008, from http://office.microsoft.com/en-us/clipart/default.aspx</a:t>
            </a:r>
          </a:p>
          <a:p>
            <a:pPr eaLnBrk="1" hangingPunct="1">
              <a:buFontTx/>
              <a:buNone/>
            </a:pPr>
            <a:endParaRPr lang="en-US"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09600"/>
            <a:ext cx="8229600" cy="5029200"/>
          </a:xfrm>
        </p:spPr>
        <p:txBody>
          <a:bodyPr/>
          <a:lstStyle/>
          <a:p>
            <a:pPr algn="l" eaLnBrk="1" hangingPunct="1"/>
            <a:r>
              <a:rPr lang="en-US" smtClean="0"/>
              <a:t>	What is </a:t>
            </a:r>
            <a:r>
              <a:rPr lang="en-US" sz="5400" b="1" smtClean="0"/>
              <a:t>S</a:t>
            </a:r>
            <a:r>
              <a:rPr lang="en-US" smtClean="0"/>
              <a:t>cience?</a:t>
            </a:r>
            <a:br>
              <a:rPr lang="en-US" smtClean="0"/>
            </a:br>
            <a:r>
              <a:rPr lang="en-US" smtClean="0"/>
              <a:t>	What is </a:t>
            </a:r>
            <a:r>
              <a:rPr lang="en-US" sz="5400" b="1" smtClean="0"/>
              <a:t>T</a:t>
            </a:r>
            <a:r>
              <a:rPr lang="en-US" smtClean="0"/>
              <a:t>echnology?</a:t>
            </a:r>
            <a:br>
              <a:rPr lang="en-US" smtClean="0"/>
            </a:br>
            <a:r>
              <a:rPr lang="en-US" smtClean="0"/>
              <a:t>	What is </a:t>
            </a:r>
            <a:r>
              <a:rPr lang="en-US" sz="5400" b="1" smtClean="0"/>
              <a:t>E</a:t>
            </a:r>
            <a:r>
              <a:rPr lang="en-US" smtClean="0"/>
              <a:t>ngineering?</a:t>
            </a:r>
            <a:br>
              <a:rPr lang="en-US" smtClean="0"/>
            </a:br>
            <a:r>
              <a:rPr lang="en-US" smtClean="0"/>
              <a:t>	What is </a:t>
            </a:r>
            <a:r>
              <a:rPr lang="en-US" sz="5400" b="1" smtClean="0"/>
              <a:t>M</a:t>
            </a:r>
            <a:r>
              <a:rPr lang="en-US" smtClean="0"/>
              <a:t>athematics?</a:t>
            </a:r>
            <a:br>
              <a:rPr lang="en-US" smtClean="0"/>
            </a:br>
            <a:r>
              <a:rPr lang="en-US" smtClean="0"/>
              <a:t/>
            </a:r>
            <a:br>
              <a:rPr lang="en-US" smtClean="0"/>
            </a:br>
            <a:r>
              <a:rPr lang="en-US" smtClean="0"/>
              <a:t>	What is </a:t>
            </a:r>
            <a:r>
              <a:rPr lang="en-US" sz="5400" b="1" smtClean="0"/>
              <a:t>STEM</a:t>
            </a:r>
            <a:r>
              <a:rPr lang="en-US"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5"/>
          <p:cNvGrpSpPr>
            <a:grpSpLocks/>
          </p:cNvGrpSpPr>
          <p:nvPr/>
        </p:nvGrpSpPr>
        <p:grpSpPr bwMode="auto">
          <a:xfrm>
            <a:off x="457200" y="609600"/>
            <a:ext cx="8153400" cy="5257800"/>
            <a:chOff x="457200" y="609600"/>
            <a:chExt cx="8153400" cy="5257800"/>
          </a:xfrm>
        </p:grpSpPr>
        <p:sp>
          <p:nvSpPr>
            <p:cNvPr id="5123" name="Oval 3"/>
            <p:cNvSpPr>
              <a:spLocks noChangeArrowheads="1"/>
            </p:cNvSpPr>
            <p:nvPr/>
          </p:nvSpPr>
          <p:spPr bwMode="auto">
            <a:xfrm>
              <a:off x="609600" y="609600"/>
              <a:ext cx="30480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a:solidFill>
                    <a:srgbClr val="0000FF"/>
                  </a:solidFill>
                </a:rPr>
                <a:t>Scientists</a:t>
              </a:r>
            </a:p>
            <a:p>
              <a:pPr algn="ctr" eaLnBrk="0" hangingPunct="0"/>
              <a:r>
                <a:rPr lang="en-US" sz="2000" b="1">
                  <a:solidFill>
                    <a:srgbClr val="0000FF"/>
                  </a:solidFill>
                </a:rPr>
                <a:t>Investigate our </a:t>
              </a:r>
            </a:p>
            <a:p>
              <a:pPr algn="ctr" eaLnBrk="0" hangingPunct="0"/>
              <a:r>
                <a:rPr lang="en-US" sz="2000" b="1">
                  <a:solidFill>
                    <a:srgbClr val="0000FF"/>
                  </a:solidFill>
                </a:rPr>
                <a:t>natural world</a:t>
              </a:r>
            </a:p>
          </p:txBody>
        </p:sp>
        <p:sp>
          <p:nvSpPr>
            <p:cNvPr id="5124" name="Oval 4"/>
            <p:cNvSpPr>
              <a:spLocks noChangeArrowheads="1"/>
            </p:cNvSpPr>
            <p:nvPr/>
          </p:nvSpPr>
          <p:spPr bwMode="auto">
            <a:xfrm>
              <a:off x="5410200" y="609600"/>
              <a:ext cx="30480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a:solidFill>
                    <a:srgbClr val="0000FF"/>
                  </a:solidFill>
                </a:rPr>
                <a:t>Technologists</a:t>
              </a:r>
            </a:p>
            <a:p>
              <a:pPr algn="ctr" eaLnBrk="0" hangingPunct="0"/>
              <a:r>
                <a:rPr lang="en-US" sz="2000" b="1">
                  <a:solidFill>
                    <a:srgbClr val="0000FF"/>
                  </a:solidFill>
                </a:rPr>
                <a:t>Apply science and </a:t>
              </a:r>
            </a:p>
            <a:p>
              <a:pPr algn="ctr" eaLnBrk="0" hangingPunct="0"/>
              <a:r>
                <a:rPr lang="en-US" sz="2000" b="1">
                  <a:solidFill>
                    <a:srgbClr val="0000FF"/>
                  </a:solidFill>
                </a:rPr>
                <a:t>math to designs</a:t>
              </a:r>
            </a:p>
          </p:txBody>
        </p:sp>
        <p:sp>
          <p:nvSpPr>
            <p:cNvPr id="5125" name="Oval 5"/>
            <p:cNvSpPr>
              <a:spLocks noChangeArrowheads="1"/>
            </p:cNvSpPr>
            <p:nvPr/>
          </p:nvSpPr>
          <p:spPr bwMode="auto">
            <a:xfrm>
              <a:off x="457200" y="4114800"/>
              <a:ext cx="33528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a:solidFill>
                    <a:srgbClr val="0000FF"/>
                  </a:solidFill>
                </a:rPr>
                <a:t>Mathematicians</a:t>
              </a:r>
            </a:p>
            <a:p>
              <a:pPr algn="ctr" eaLnBrk="0" hangingPunct="0"/>
              <a:r>
                <a:rPr lang="en-US" sz="2000" b="1">
                  <a:solidFill>
                    <a:srgbClr val="0000FF"/>
                  </a:solidFill>
                </a:rPr>
                <a:t>Use numbers and symbols</a:t>
              </a:r>
            </a:p>
            <a:p>
              <a:pPr algn="ctr" eaLnBrk="0" hangingPunct="0"/>
              <a:r>
                <a:rPr lang="en-US" sz="2000" b="1">
                  <a:solidFill>
                    <a:srgbClr val="0000FF"/>
                  </a:solidFill>
                </a:rPr>
                <a:t> to solve problems</a:t>
              </a:r>
            </a:p>
          </p:txBody>
        </p:sp>
        <p:sp>
          <p:nvSpPr>
            <p:cNvPr id="5126" name="Oval 6"/>
            <p:cNvSpPr>
              <a:spLocks noChangeArrowheads="1"/>
            </p:cNvSpPr>
            <p:nvPr/>
          </p:nvSpPr>
          <p:spPr bwMode="auto">
            <a:xfrm>
              <a:off x="5562600" y="4191000"/>
              <a:ext cx="3048000" cy="1676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a:solidFill>
                    <a:srgbClr val="0000FF"/>
                  </a:solidFill>
                </a:rPr>
                <a:t>Engineers</a:t>
              </a:r>
            </a:p>
            <a:p>
              <a:pPr algn="ctr" eaLnBrk="0" hangingPunct="0"/>
              <a:r>
                <a:rPr lang="en-US" sz="2000" b="1">
                  <a:solidFill>
                    <a:srgbClr val="0000FF"/>
                  </a:solidFill>
                </a:rPr>
                <a:t>Create our </a:t>
              </a:r>
            </a:p>
            <a:p>
              <a:pPr algn="ctr" eaLnBrk="0" hangingPunct="0"/>
              <a:r>
                <a:rPr lang="en-US" sz="2000" b="1">
                  <a:solidFill>
                    <a:srgbClr val="0000FF"/>
                  </a:solidFill>
                </a:rPr>
                <a:t>designed world</a:t>
              </a:r>
            </a:p>
          </p:txBody>
        </p:sp>
        <p:sp>
          <p:nvSpPr>
            <p:cNvPr id="5127" name="Oval 7"/>
            <p:cNvSpPr>
              <a:spLocks noChangeArrowheads="1"/>
            </p:cNvSpPr>
            <p:nvPr/>
          </p:nvSpPr>
          <p:spPr bwMode="auto">
            <a:xfrm>
              <a:off x="3187700" y="1981200"/>
              <a:ext cx="2667000" cy="2438400"/>
            </a:xfrm>
            <a:prstGeom prst="ellipse">
              <a:avLst/>
            </a:prstGeom>
            <a:solidFill>
              <a:srgbClr val="99CCFF"/>
            </a:solidFill>
            <a:ln w="9525" algn="ctr">
              <a:solidFill>
                <a:schemeClr val="tx1"/>
              </a:solidFill>
              <a:round/>
              <a:headEnd/>
              <a:tailEnd/>
            </a:ln>
          </p:spPr>
          <p:txBody>
            <a:bodyPr wrap="none" lIns="0" tIns="0" rIns="0" bIns="0" anchor="ctr"/>
            <a:lstStyle/>
            <a:p>
              <a:pPr algn="ctr" eaLnBrk="0" hangingPunct="0"/>
              <a:r>
                <a:rPr lang="en-US" sz="2800" b="1">
                  <a:solidFill>
                    <a:srgbClr val="0000FF"/>
                  </a:solidFill>
                </a:rPr>
                <a:t>STEM</a:t>
              </a:r>
            </a:p>
            <a:p>
              <a:pPr algn="ctr" eaLnBrk="0" hangingPunct="0"/>
              <a:r>
                <a:rPr lang="en-US" sz="2000" b="1">
                  <a:solidFill>
                    <a:srgbClr val="0000FF"/>
                  </a:solidFill>
                </a:rPr>
                <a:t>Working together</a:t>
              </a:r>
            </a:p>
            <a:p>
              <a:pPr algn="ctr" eaLnBrk="0" hangingPunct="0"/>
              <a:r>
                <a:rPr lang="en-US" sz="2000" b="1">
                  <a:solidFill>
                    <a:srgbClr val="0000FF"/>
                  </a:solidFill>
                </a:rPr>
                <a:t>to solve problems</a:t>
              </a:r>
            </a:p>
            <a:p>
              <a:pPr algn="ctr" eaLnBrk="0" hangingPunct="0"/>
              <a:r>
                <a:rPr lang="en-US" sz="2000" b="1">
                  <a:solidFill>
                    <a:srgbClr val="0000FF"/>
                  </a:solidFill>
                </a:rPr>
                <a:t>based on societal</a:t>
              </a:r>
            </a:p>
            <a:p>
              <a:pPr algn="ctr" eaLnBrk="0" hangingPunct="0"/>
              <a:r>
                <a:rPr lang="en-US" sz="2000" b="1">
                  <a:solidFill>
                    <a:srgbClr val="0000FF"/>
                  </a:solidFill>
                </a:rPr>
                <a:t>needs and wants</a:t>
              </a:r>
            </a:p>
          </p:txBody>
        </p:sp>
        <p:sp>
          <p:nvSpPr>
            <p:cNvPr id="5128" name="Line 12"/>
            <p:cNvSpPr>
              <a:spLocks noChangeShapeType="1"/>
            </p:cNvSpPr>
            <p:nvPr/>
          </p:nvSpPr>
          <p:spPr bwMode="auto">
            <a:xfrm flipV="1">
              <a:off x="3352800" y="4038600"/>
              <a:ext cx="228600" cy="3810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lIns="0" tIns="0" rIns="0" bIns="0"/>
            <a:lstStyle/>
            <a:p>
              <a:endParaRPr lang="en-US"/>
            </a:p>
          </p:txBody>
        </p:sp>
        <p:sp>
          <p:nvSpPr>
            <p:cNvPr id="5129" name="Line 13"/>
            <p:cNvSpPr>
              <a:spLocks noChangeShapeType="1"/>
            </p:cNvSpPr>
            <p:nvPr/>
          </p:nvSpPr>
          <p:spPr bwMode="auto">
            <a:xfrm flipH="1" flipV="1">
              <a:off x="5562600" y="3962400"/>
              <a:ext cx="609600" cy="3810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lIns="0" tIns="0" rIns="0" bIns="0"/>
            <a:lstStyle/>
            <a:p>
              <a:endParaRPr lang="en-US"/>
            </a:p>
          </p:txBody>
        </p:sp>
        <p:sp>
          <p:nvSpPr>
            <p:cNvPr id="5130" name="Line 14"/>
            <p:cNvSpPr>
              <a:spLocks noChangeShapeType="1"/>
            </p:cNvSpPr>
            <p:nvPr/>
          </p:nvSpPr>
          <p:spPr bwMode="auto">
            <a:xfrm flipH="1">
              <a:off x="5486400" y="2057400"/>
              <a:ext cx="304800" cy="3048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lIns="0" tIns="0" rIns="0" bIns="0"/>
            <a:lstStyle/>
            <a:p>
              <a:endParaRPr lang="en-US"/>
            </a:p>
          </p:txBody>
        </p:sp>
        <p:sp>
          <p:nvSpPr>
            <p:cNvPr id="5131" name="Line 15"/>
            <p:cNvSpPr>
              <a:spLocks noChangeShapeType="1"/>
            </p:cNvSpPr>
            <p:nvPr/>
          </p:nvSpPr>
          <p:spPr bwMode="auto">
            <a:xfrm>
              <a:off x="3352800" y="1981200"/>
              <a:ext cx="304800" cy="304800"/>
            </a:xfrm>
            <a:prstGeom prst="line">
              <a:avLst/>
            </a:prstGeom>
            <a:noFill/>
            <a:ln w="9525">
              <a:solidFill>
                <a:schemeClr val="tx1"/>
              </a:solidFill>
              <a:round/>
              <a:headEnd/>
              <a:tailEnd type="triangle" w="lg" len="lg"/>
            </a:ln>
            <a:extLst>
              <a:ext uri="{909E8E84-426E-40DD-AFC4-6F175D3DCCD1}">
                <a14:hiddenFill xmlns:a14="http://schemas.microsoft.com/office/drawing/2010/main">
                  <a:noFill/>
                </a14:hiddenFill>
              </a:ext>
            </a:extLst>
          </p:spPr>
          <p:txBody>
            <a:bodyPr lIns="0" tIns="0" rIns="0" bIns="0"/>
            <a:lstStyle/>
            <a:p>
              <a:endParaRPr 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200" smtClean="0"/>
              <a:t>How are they all needed to</a:t>
            </a:r>
            <a:r>
              <a:rPr lang="en-US" sz="4000" smtClean="0"/>
              <a:t/>
            </a:r>
            <a:br>
              <a:rPr lang="en-US" sz="4000" smtClean="0"/>
            </a:br>
            <a:r>
              <a:rPr lang="en-US" sz="4800" smtClean="0"/>
              <a:t>Create a Product?</a:t>
            </a:r>
          </a:p>
        </p:txBody>
      </p:sp>
      <p:graphicFrame>
        <p:nvGraphicFramePr>
          <p:cNvPr id="20483" name="Group 3"/>
          <p:cNvGraphicFramePr>
            <a:graphicFrameLocks noGrp="1"/>
          </p:cNvGraphicFramePr>
          <p:nvPr>
            <p:ph idx="1"/>
          </p:nvPr>
        </p:nvGraphicFramePr>
        <p:xfrm>
          <a:off x="228600" y="1828800"/>
          <a:ext cx="8686800" cy="4260852"/>
        </p:xfrm>
        <a:graphic>
          <a:graphicData uri="http://schemas.openxmlformats.org/drawingml/2006/table">
            <a:tbl>
              <a:tblPr/>
              <a:tblGrid>
                <a:gridCol w="1738313"/>
                <a:gridCol w="1736725"/>
                <a:gridCol w="1736725"/>
                <a:gridCol w="1736725"/>
                <a:gridCol w="1738312"/>
              </a:tblGrid>
              <a:tr h="33527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Example</a:t>
                      </a:r>
                    </a:p>
                  </a:txBody>
                  <a:tcPr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C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Science</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Technology</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Engineering</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200" b="1" i="0" u="none" strike="noStrike" cap="none" normalizeH="0" baseline="0" smtClean="0">
                          <a:ln>
                            <a:noFill/>
                          </a:ln>
                          <a:solidFill>
                            <a:schemeClr val="tx1"/>
                          </a:solidFill>
                          <a:effectLst/>
                          <a:latin typeface="Arial" charset="0"/>
                        </a:rPr>
                        <a:t>Math</a:t>
                      </a:r>
                    </a:p>
                  </a:txBody>
                  <a:tcPr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0CDFE"/>
                    </a:solidFill>
                  </a:tcPr>
                </a:tc>
              </a:tr>
              <a:tr h="217946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Pencil</a:t>
                      </a:r>
                    </a:p>
                  </a:txBody>
                  <a:tcPr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Discovery of      graphite and the fact that rubber (eraser) will remove graphite</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Creating a writing device that doesn’t use ink</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Designing a device with graphite insert, exterior holder, and attached eraser</a:t>
                      </a: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What is the optimal length, diameter, or shape for the device?</a:t>
                      </a:r>
                    </a:p>
                  </a:txBody>
                  <a:tcPr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4611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marR="0" marT="0"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173" name="Picture 29" descr="MCj043257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25" y="2543175"/>
            <a:ext cx="158908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sz="half" idx="1"/>
          </p:nvPr>
        </p:nvSpPr>
        <p:spPr>
          <a:xfrm>
            <a:off x="2286000" y="2057400"/>
            <a:ext cx="6400800" cy="762000"/>
          </a:xfrm>
        </p:spPr>
        <p:txBody>
          <a:bodyPr/>
          <a:lstStyle/>
          <a:p>
            <a:pPr algn="ctr" eaLnBrk="1" hangingPunct="1">
              <a:buFontTx/>
              <a:buNone/>
            </a:pPr>
            <a:r>
              <a:rPr lang="en-US" b="1" smtClean="0"/>
              <a:t>What are our human needs?</a:t>
            </a:r>
          </a:p>
        </p:txBody>
      </p:sp>
      <p:sp>
        <p:nvSpPr>
          <p:cNvPr id="24579" name="Rectangle 3"/>
          <p:cNvSpPr>
            <a:spLocks noGrp="1" noChangeArrowheads="1"/>
          </p:cNvSpPr>
          <p:nvPr>
            <p:ph type="title"/>
          </p:nvPr>
        </p:nvSpPr>
        <p:spPr/>
        <p:txBody>
          <a:bodyPr/>
          <a:lstStyle/>
          <a:p>
            <a:pPr eaLnBrk="1" hangingPunct="1"/>
            <a:r>
              <a:rPr lang="en-US" sz="4000" smtClean="0"/>
              <a:t>Problems That Solve Our </a:t>
            </a:r>
            <a:br>
              <a:rPr lang="en-US" sz="4000" smtClean="0"/>
            </a:br>
            <a:r>
              <a:rPr lang="en-US" sz="4800" smtClean="0"/>
              <a:t>Needs and Wants</a:t>
            </a:r>
          </a:p>
        </p:txBody>
      </p:sp>
      <p:sp>
        <p:nvSpPr>
          <p:cNvPr id="7172" name="Text Box 4"/>
          <p:cNvSpPr txBox="1">
            <a:spLocks noChangeArrowheads="1"/>
          </p:cNvSpPr>
          <p:nvPr/>
        </p:nvSpPr>
        <p:spPr bwMode="auto">
          <a:xfrm>
            <a:off x="6477000" y="2286000"/>
            <a:ext cx="2438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3800" b="1">
              <a:solidFill>
                <a:srgbClr val="003399"/>
              </a:solidFill>
              <a:latin typeface="Verdana" pitchFamily="34" charset="0"/>
            </a:endParaRPr>
          </a:p>
        </p:txBody>
      </p:sp>
      <p:sp>
        <p:nvSpPr>
          <p:cNvPr id="24581" name="Rectangle 5"/>
          <p:cNvSpPr>
            <a:spLocks noChangeArrowheads="1"/>
          </p:cNvSpPr>
          <p:nvPr/>
        </p:nvSpPr>
        <p:spPr bwMode="auto">
          <a:xfrm>
            <a:off x="228600" y="3200400"/>
            <a:ext cx="8534400" cy="762000"/>
          </a:xfrm>
          <a:prstGeom prst="rect">
            <a:avLst/>
          </a:prstGeom>
          <a:solidFill>
            <a:srgbClr val="99CCFF"/>
          </a:solidFill>
          <a:ln w="9525" algn="ctr">
            <a:solidFill>
              <a:schemeClr val="tx1"/>
            </a:solidFill>
            <a:miter lim="800000"/>
            <a:headEnd/>
            <a:tailEnd/>
          </a:ln>
        </p:spPr>
        <p:txBody>
          <a:bodyPr wrap="none" lIns="0" tIns="0" rIns="0" bIns="0" anchor="ctr"/>
          <a:lstStyle/>
          <a:p>
            <a:endParaRPr lang="en-US"/>
          </a:p>
        </p:txBody>
      </p:sp>
      <p:grpSp>
        <p:nvGrpSpPr>
          <p:cNvPr id="2" name="Group 6"/>
          <p:cNvGrpSpPr>
            <a:grpSpLocks/>
          </p:cNvGrpSpPr>
          <p:nvPr/>
        </p:nvGrpSpPr>
        <p:grpSpPr bwMode="auto">
          <a:xfrm>
            <a:off x="228600" y="1524000"/>
            <a:ext cx="2362200" cy="4414838"/>
            <a:chOff x="144" y="960"/>
            <a:chExt cx="1488" cy="2781"/>
          </a:xfrm>
        </p:grpSpPr>
        <p:sp>
          <p:nvSpPr>
            <p:cNvPr id="7177" name="Text Box 7"/>
            <p:cNvSpPr txBox="1">
              <a:spLocks noChangeArrowheads="1"/>
            </p:cNvSpPr>
            <p:nvPr/>
          </p:nvSpPr>
          <p:spPr bwMode="auto">
            <a:xfrm>
              <a:off x="144" y="2016"/>
              <a:ext cx="1488" cy="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231775"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PHYSICAL NEEDS:</a:t>
              </a:r>
            </a:p>
            <a:p>
              <a:pPr>
                <a:spcBef>
                  <a:spcPct val="50000"/>
                </a:spcBef>
                <a:buFontTx/>
                <a:buChar char="•"/>
              </a:pPr>
              <a:r>
                <a:rPr lang="en-US" sz="2400"/>
                <a:t>Basic shelter</a:t>
              </a:r>
            </a:p>
            <a:p>
              <a:pPr>
                <a:spcBef>
                  <a:spcPct val="50000"/>
                </a:spcBef>
                <a:buFontTx/>
                <a:buChar char="•"/>
              </a:pPr>
              <a:r>
                <a:rPr lang="en-US" sz="2400"/>
                <a:t>Basic clothing</a:t>
              </a:r>
            </a:p>
            <a:p>
              <a:pPr>
                <a:spcBef>
                  <a:spcPct val="50000"/>
                </a:spcBef>
                <a:buFontTx/>
                <a:buChar char="•"/>
              </a:pPr>
              <a:r>
                <a:rPr lang="en-US" sz="2400"/>
                <a:t>Can you think of more?</a:t>
              </a:r>
            </a:p>
          </p:txBody>
        </p:sp>
        <p:pic>
          <p:nvPicPr>
            <p:cNvPr id="7178" name="Picture 8" descr="MPj0438530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 y="960"/>
              <a:ext cx="1248" cy="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4585" name="Text Box 9"/>
          <p:cNvSpPr txBox="1">
            <a:spLocks noChangeArrowheads="1"/>
          </p:cNvSpPr>
          <p:nvPr/>
        </p:nvSpPr>
        <p:spPr bwMode="auto">
          <a:xfrm>
            <a:off x="2971800" y="3200400"/>
            <a:ext cx="2362200"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284163" indent="-1682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BIOLOGICAL NEEDS:</a:t>
            </a:r>
          </a:p>
          <a:p>
            <a:pPr>
              <a:spcBef>
                <a:spcPct val="50000"/>
              </a:spcBef>
              <a:buFontTx/>
              <a:buChar char="•"/>
            </a:pPr>
            <a:r>
              <a:rPr lang="en-US" sz="2400"/>
              <a:t>Water</a:t>
            </a:r>
          </a:p>
          <a:p>
            <a:pPr>
              <a:spcBef>
                <a:spcPct val="50000"/>
              </a:spcBef>
              <a:buFontTx/>
              <a:buChar char="•"/>
            </a:pPr>
            <a:r>
              <a:rPr lang="en-US" sz="2400"/>
              <a:t>Food</a:t>
            </a:r>
          </a:p>
          <a:p>
            <a:pPr>
              <a:spcBef>
                <a:spcPct val="50000"/>
              </a:spcBef>
              <a:buFontTx/>
              <a:buChar char="•"/>
            </a:pPr>
            <a:r>
              <a:rPr lang="en-US" sz="2400"/>
              <a:t>Can you think of more?</a:t>
            </a:r>
          </a:p>
        </p:txBody>
      </p:sp>
      <p:sp>
        <p:nvSpPr>
          <p:cNvPr id="24586" name="Text Box 10"/>
          <p:cNvSpPr txBox="1">
            <a:spLocks noChangeArrowheads="1"/>
          </p:cNvSpPr>
          <p:nvPr/>
        </p:nvSpPr>
        <p:spPr bwMode="auto">
          <a:xfrm>
            <a:off x="5626100" y="3200400"/>
            <a:ext cx="2984500" cy="27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346075" indent="-2301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PSYCHOLOGICAL NEEDS:</a:t>
            </a:r>
          </a:p>
          <a:p>
            <a:pPr>
              <a:spcBef>
                <a:spcPct val="50000"/>
              </a:spcBef>
              <a:buFontTx/>
              <a:buChar char="•"/>
            </a:pPr>
            <a:r>
              <a:rPr lang="en-US" sz="2400"/>
              <a:t>Family</a:t>
            </a:r>
          </a:p>
          <a:p>
            <a:pPr>
              <a:spcBef>
                <a:spcPct val="50000"/>
              </a:spcBef>
              <a:buFontTx/>
              <a:buChar char="•"/>
            </a:pPr>
            <a:r>
              <a:rPr lang="en-US" sz="2400"/>
              <a:t>Friends</a:t>
            </a:r>
          </a:p>
          <a:p>
            <a:pPr>
              <a:spcBef>
                <a:spcPct val="50000"/>
              </a:spcBef>
              <a:buFontTx/>
              <a:buChar char="•"/>
            </a:pPr>
            <a:r>
              <a:rPr lang="en-US" sz="2400"/>
              <a:t>Can you think of more?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nodeType="clickEffect">
                                  <p:stCondLst>
                                    <p:cond delay="0"/>
                                  </p:stCondLst>
                                  <p:childTnLst>
                                    <p:set>
                                      <p:cBhvr>
                                        <p:cTn id="10" dur="1" fill="hold">
                                          <p:stCondLst>
                                            <p:cond delay="0"/>
                                          </p:stCondLst>
                                        </p:cTn>
                                        <p:tgtEl>
                                          <p:spTgt spid="24578">
                                            <p:txEl>
                                              <p:pRg st="0" end="0"/>
                                            </p:txEl>
                                          </p:spTgt>
                                        </p:tgtEl>
                                        <p:attrNameLst>
                                          <p:attrName>style.visibility</p:attrName>
                                        </p:attrNameLst>
                                      </p:cBhvr>
                                      <p:to>
                                        <p:strVal val="visible"/>
                                      </p:to>
                                    </p:set>
                                    <p:animEffect transition="in" filter="fade">
                                      <p:cBhvr>
                                        <p:cTn id="11" dur="2000"/>
                                        <p:tgtEl>
                                          <p:spTgt spid="24578">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4581"/>
                                        </p:tgtEl>
                                        <p:attrNameLst>
                                          <p:attrName>style.visibility</p:attrName>
                                        </p:attrNameLst>
                                      </p:cBhvr>
                                      <p:to>
                                        <p:strVal val="visible"/>
                                      </p:to>
                                    </p:set>
                                  </p:childTnLst>
                                </p:cTn>
                              </p:par>
                              <p:par>
                                <p:cTn id="16" presetID="3" presetClass="entr" presetSubtype="1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4" presetClass="entr" presetSubtype="10" fill="hold" nodeType="clickEffect">
                                  <p:stCondLst>
                                    <p:cond delay="0"/>
                                  </p:stCondLst>
                                  <p:childTnLst>
                                    <p:set>
                                      <p:cBhvr>
                                        <p:cTn id="22" dur="1" fill="hold">
                                          <p:stCondLst>
                                            <p:cond delay="0"/>
                                          </p:stCondLst>
                                        </p:cTn>
                                        <p:tgtEl>
                                          <p:spTgt spid="24585">
                                            <p:txEl>
                                              <p:pRg st="0" end="0"/>
                                            </p:txEl>
                                          </p:spTgt>
                                        </p:tgtEl>
                                        <p:attrNameLst>
                                          <p:attrName>style.visibility</p:attrName>
                                        </p:attrNameLst>
                                      </p:cBhvr>
                                      <p:to>
                                        <p:strVal val="visible"/>
                                      </p:to>
                                    </p:set>
                                    <p:animEffect transition="in" filter="randombar(horizontal)">
                                      <p:cBhvr>
                                        <p:cTn id="23" dur="500"/>
                                        <p:tgtEl>
                                          <p:spTgt spid="24585">
                                            <p:txEl>
                                              <p:pRg st="0" end="0"/>
                                            </p:txEl>
                                          </p:spTgt>
                                        </p:tgtEl>
                                      </p:cBhvr>
                                    </p:animEffect>
                                  </p:childTnLst>
                                </p:cTn>
                              </p:par>
                              <p:par>
                                <p:cTn id="24" presetID="14" presetClass="entr" presetSubtype="5" fill="hold" nodeType="withEffect">
                                  <p:stCondLst>
                                    <p:cond delay="0"/>
                                  </p:stCondLst>
                                  <p:childTnLst>
                                    <p:set>
                                      <p:cBhvr>
                                        <p:cTn id="25" dur="1" fill="hold">
                                          <p:stCondLst>
                                            <p:cond delay="0"/>
                                          </p:stCondLst>
                                        </p:cTn>
                                        <p:tgtEl>
                                          <p:spTgt spid="24585">
                                            <p:txEl>
                                              <p:pRg st="1" end="1"/>
                                            </p:txEl>
                                          </p:spTgt>
                                        </p:tgtEl>
                                        <p:attrNameLst>
                                          <p:attrName>style.visibility</p:attrName>
                                        </p:attrNameLst>
                                      </p:cBhvr>
                                      <p:to>
                                        <p:strVal val="visible"/>
                                      </p:to>
                                    </p:set>
                                    <p:animEffect transition="in" filter="randombar(vertical)">
                                      <p:cBhvr>
                                        <p:cTn id="26" dur="500"/>
                                        <p:tgtEl>
                                          <p:spTgt spid="24585">
                                            <p:txEl>
                                              <p:pRg st="1" end="1"/>
                                            </p:txEl>
                                          </p:spTgt>
                                        </p:tgtEl>
                                      </p:cBhvr>
                                    </p:animEffect>
                                  </p:childTnLst>
                                </p:cTn>
                              </p:par>
                              <p:par>
                                <p:cTn id="27" presetID="14" presetClass="entr" presetSubtype="5" fill="hold" nodeType="withEffect">
                                  <p:stCondLst>
                                    <p:cond delay="0"/>
                                  </p:stCondLst>
                                  <p:childTnLst>
                                    <p:set>
                                      <p:cBhvr>
                                        <p:cTn id="28" dur="1" fill="hold">
                                          <p:stCondLst>
                                            <p:cond delay="0"/>
                                          </p:stCondLst>
                                        </p:cTn>
                                        <p:tgtEl>
                                          <p:spTgt spid="24585">
                                            <p:txEl>
                                              <p:pRg st="2" end="2"/>
                                            </p:txEl>
                                          </p:spTgt>
                                        </p:tgtEl>
                                        <p:attrNameLst>
                                          <p:attrName>style.visibility</p:attrName>
                                        </p:attrNameLst>
                                      </p:cBhvr>
                                      <p:to>
                                        <p:strVal val="visible"/>
                                      </p:to>
                                    </p:set>
                                    <p:animEffect transition="in" filter="randombar(vertical)">
                                      <p:cBhvr>
                                        <p:cTn id="29" dur="500"/>
                                        <p:tgtEl>
                                          <p:spTgt spid="24585">
                                            <p:txEl>
                                              <p:pRg st="2" end="2"/>
                                            </p:txEl>
                                          </p:spTgt>
                                        </p:tgtEl>
                                      </p:cBhvr>
                                    </p:animEffect>
                                  </p:childTnLst>
                                </p:cTn>
                              </p:par>
                              <p:par>
                                <p:cTn id="30" presetID="14" presetClass="entr" presetSubtype="5" fill="hold" nodeType="withEffect">
                                  <p:stCondLst>
                                    <p:cond delay="0"/>
                                  </p:stCondLst>
                                  <p:childTnLst>
                                    <p:set>
                                      <p:cBhvr>
                                        <p:cTn id="31" dur="1" fill="hold">
                                          <p:stCondLst>
                                            <p:cond delay="0"/>
                                          </p:stCondLst>
                                        </p:cTn>
                                        <p:tgtEl>
                                          <p:spTgt spid="24585">
                                            <p:txEl>
                                              <p:pRg st="3" end="3"/>
                                            </p:txEl>
                                          </p:spTgt>
                                        </p:tgtEl>
                                        <p:attrNameLst>
                                          <p:attrName>style.visibility</p:attrName>
                                        </p:attrNameLst>
                                      </p:cBhvr>
                                      <p:to>
                                        <p:strVal val="visible"/>
                                      </p:to>
                                    </p:set>
                                    <p:animEffect transition="in" filter="randombar(vertical)">
                                      <p:cBhvr>
                                        <p:cTn id="32" dur="500"/>
                                        <p:tgtEl>
                                          <p:spTgt spid="24585">
                                            <p:txEl>
                                              <p:pRg st="3" end="3"/>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24586">
                                            <p:txEl>
                                              <p:pRg st="0" end="0"/>
                                            </p:txEl>
                                          </p:spTgt>
                                        </p:tgtEl>
                                        <p:attrNameLst>
                                          <p:attrName>style.visibility</p:attrName>
                                        </p:attrNameLst>
                                      </p:cBhvr>
                                      <p:to>
                                        <p:strVal val="visible"/>
                                      </p:to>
                                    </p:set>
                                    <p:animEffect transition="in" filter="randombar(horizontal)">
                                      <p:cBhvr>
                                        <p:cTn id="37" dur="500"/>
                                        <p:tgtEl>
                                          <p:spTgt spid="24586">
                                            <p:txEl>
                                              <p:pRg st="0" end="0"/>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24586">
                                            <p:txEl>
                                              <p:pRg st="1" end="1"/>
                                            </p:txEl>
                                          </p:spTgt>
                                        </p:tgtEl>
                                        <p:attrNameLst>
                                          <p:attrName>style.visibility</p:attrName>
                                        </p:attrNameLst>
                                      </p:cBhvr>
                                      <p:to>
                                        <p:strVal val="visible"/>
                                      </p:to>
                                    </p:set>
                                    <p:animEffect transition="in" filter="randombar(horizontal)">
                                      <p:cBhvr>
                                        <p:cTn id="40" dur="500"/>
                                        <p:tgtEl>
                                          <p:spTgt spid="24586">
                                            <p:txEl>
                                              <p:pRg st="1" end="1"/>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24586">
                                            <p:txEl>
                                              <p:pRg st="2" end="2"/>
                                            </p:txEl>
                                          </p:spTgt>
                                        </p:tgtEl>
                                        <p:attrNameLst>
                                          <p:attrName>style.visibility</p:attrName>
                                        </p:attrNameLst>
                                      </p:cBhvr>
                                      <p:to>
                                        <p:strVal val="visible"/>
                                      </p:to>
                                    </p:set>
                                    <p:animEffect transition="in" filter="randombar(horizontal)">
                                      <p:cBhvr>
                                        <p:cTn id="43" dur="500"/>
                                        <p:tgtEl>
                                          <p:spTgt spid="24586">
                                            <p:txEl>
                                              <p:pRg st="2" end="2"/>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24586">
                                            <p:txEl>
                                              <p:pRg st="3" end="3"/>
                                            </p:txEl>
                                          </p:spTgt>
                                        </p:tgtEl>
                                        <p:attrNameLst>
                                          <p:attrName>style.visibility</p:attrName>
                                        </p:attrNameLst>
                                      </p:cBhvr>
                                      <p:to>
                                        <p:strVal val="visible"/>
                                      </p:to>
                                    </p:set>
                                    <p:animEffect transition="in" filter="randombar(horizontal)">
                                      <p:cBhvr>
                                        <p:cTn id="46" dur="500"/>
                                        <p:tgtEl>
                                          <p:spTgt spid="245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04800" y="3109913"/>
            <a:ext cx="8534400" cy="762000"/>
          </a:xfrm>
          <a:prstGeom prst="rect">
            <a:avLst/>
          </a:prstGeom>
          <a:solidFill>
            <a:srgbClr val="99CCFF"/>
          </a:solidFill>
          <a:ln w="9525" algn="ctr">
            <a:solidFill>
              <a:schemeClr val="tx1"/>
            </a:solidFill>
            <a:miter lim="800000"/>
            <a:headEnd/>
            <a:tailEnd/>
          </a:ln>
        </p:spPr>
        <p:txBody>
          <a:bodyPr wrap="none" lIns="0" tIns="0" rIns="0" bIns="0" anchor="ctr"/>
          <a:lstStyle/>
          <a:p>
            <a:endParaRPr lang="en-US"/>
          </a:p>
        </p:txBody>
      </p:sp>
      <p:sp>
        <p:nvSpPr>
          <p:cNvPr id="26627" name="Rectangle 3"/>
          <p:cNvSpPr>
            <a:spLocks noGrp="1" noChangeArrowheads="1"/>
          </p:cNvSpPr>
          <p:nvPr>
            <p:ph type="body" sz="half" idx="1"/>
          </p:nvPr>
        </p:nvSpPr>
        <p:spPr>
          <a:xfrm>
            <a:off x="3214688" y="1698625"/>
            <a:ext cx="5715000" cy="1143000"/>
          </a:xfrm>
        </p:spPr>
        <p:txBody>
          <a:bodyPr/>
          <a:lstStyle/>
          <a:p>
            <a:pPr eaLnBrk="1" hangingPunct="1">
              <a:lnSpc>
                <a:spcPct val="90000"/>
              </a:lnSpc>
              <a:buFontTx/>
              <a:buNone/>
            </a:pPr>
            <a:endParaRPr lang="en-US" smtClean="0"/>
          </a:p>
          <a:p>
            <a:pPr algn="ctr" eaLnBrk="1" hangingPunct="1">
              <a:lnSpc>
                <a:spcPct val="90000"/>
              </a:lnSpc>
              <a:buFontTx/>
              <a:buNone/>
            </a:pPr>
            <a:r>
              <a:rPr lang="en-US" b="1" smtClean="0"/>
              <a:t>What are our human wants?</a:t>
            </a:r>
          </a:p>
        </p:txBody>
      </p:sp>
      <p:sp>
        <p:nvSpPr>
          <p:cNvPr id="26628" name="Text Box 4"/>
          <p:cNvSpPr txBox="1">
            <a:spLocks noChangeArrowheads="1"/>
          </p:cNvSpPr>
          <p:nvPr/>
        </p:nvSpPr>
        <p:spPr bwMode="auto">
          <a:xfrm>
            <a:off x="228600" y="3109913"/>
            <a:ext cx="2362200"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231775" indent="-1793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PHYSICAL WANTS:</a:t>
            </a:r>
          </a:p>
          <a:p>
            <a:pPr>
              <a:spcBef>
                <a:spcPct val="50000"/>
              </a:spcBef>
              <a:buFontTx/>
              <a:buChar char="•"/>
            </a:pPr>
            <a:r>
              <a:rPr lang="en-US" sz="2400"/>
              <a:t>Nice house</a:t>
            </a:r>
          </a:p>
          <a:p>
            <a:pPr>
              <a:spcBef>
                <a:spcPct val="50000"/>
              </a:spcBef>
              <a:buFontTx/>
              <a:buChar char="•"/>
            </a:pPr>
            <a:r>
              <a:rPr lang="en-US" sz="2400"/>
              <a:t>Nice car</a:t>
            </a:r>
          </a:p>
          <a:p>
            <a:pPr>
              <a:spcBef>
                <a:spcPct val="50000"/>
              </a:spcBef>
              <a:buFontTx/>
              <a:buChar char="•"/>
            </a:pPr>
            <a:r>
              <a:rPr lang="en-US" sz="2400"/>
              <a:t>Nice clothes</a:t>
            </a:r>
          </a:p>
          <a:p>
            <a:pPr>
              <a:spcBef>
                <a:spcPct val="50000"/>
              </a:spcBef>
              <a:buFontTx/>
              <a:buChar char="•"/>
            </a:pPr>
            <a:r>
              <a:rPr lang="en-US" sz="2400"/>
              <a:t>Can you think of more?</a:t>
            </a:r>
          </a:p>
        </p:txBody>
      </p:sp>
      <p:sp>
        <p:nvSpPr>
          <p:cNvPr id="26629" name="Text Box 5"/>
          <p:cNvSpPr txBox="1">
            <a:spLocks noChangeArrowheads="1"/>
          </p:cNvSpPr>
          <p:nvPr/>
        </p:nvSpPr>
        <p:spPr bwMode="auto">
          <a:xfrm>
            <a:off x="2895600" y="3109913"/>
            <a:ext cx="2362200"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284163" indent="-168275"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BIOLOGICAL WANTS:</a:t>
            </a:r>
          </a:p>
          <a:p>
            <a:pPr>
              <a:spcBef>
                <a:spcPct val="50000"/>
              </a:spcBef>
              <a:buFontTx/>
              <a:buChar char="•"/>
            </a:pPr>
            <a:r>
              <a:rPr lang="en-US" sz="2400"/>
              <a:t>Fresh water</a:t>
            </a:r>
          </a:p>
          <a:p>
            <a:pPr>
              <a:spcBef>
                <a:spcPct val="50000"/>
              </a:spcBef>
              <a:buFontTx/>
              <a:buChar char="•"/>
            </a:pPr>
            <a:r>
              <a:rPr lang="en-US" sz="2400"/>
              <a:t>Fancy food</a:t>
            </a:r>
          </a:p>
          <a:p>
            <a:pPr>
              <a:spcBef>
                <a:spcPct val="50000"/>
              </a:spcBef>
              <a:buFontTx/>
              <a:buChar char="•"/>
            </a:pPr>
            <a:r>
              <a:rPr lang="en-US" sz="2400"/>
              <a:t>Healthy living</a:t>
            </a:r>
          </a:p>
          <a:p>
            <a:pPr>
              <a:spcBef>
                <a:spcPct val="50000"/>
              </a:spcBef>
              <a:buFontTx/>
              <a:buChar char="•"/>
            </a:pPr>
            <a:r>
              <a:rPr lang="en-US" sz="2400"/>
              <a:t>Can you think of more?</a:t>
            </a:r>
          </a:p>
        </p:txBody>
      </p:sp>
      <p:sp>
        <p:nvSpPr>
          <p:cNvPr id="26630" name="Text Box 6"/>
          <p:cNvSpPr txBox="1">
            <a:spLocks noChangeArrowheads="1"/>
          </p:cNvSpPr>
          <p:nvPr/>
        </p:nvSpPr>
        <p:spPr bwMode="auto">
          <a:xfrm>
            <a:off x="5595938" y="3109913"/>
            <a:ext cx="3014662"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marL="346075" indent="-2301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b="1"/>
              <a:t>  PSYCHOLOGICAL WANTS:</a:t>
            </a:r>
          </a:p>
          <a:p>
            <a:pPr>
              <a:spcBef>
                <a:spcPct val="50000"/>
              </a:spcBef>
              <a:buFontTx/>
              <a:buChar char="•"/>
            </a:pPr>
            <a:r>
              <a:rPr lang="en-US" sz="2400"/>
              <a:t>Talk with family</a:t>
            </a:r>
          </a:p>
          <a:p>
            <a:pPr>
              <a:spcBef>
                <a:spcPct val="50000"/>
              </a:spcBef>
              <a:buFontTx/>
              <a:buChar char="•"/>
            </a:pPr>
            <a:r>
              <a:rPr lang="en-US" sz="2400"/>
              <a:t>See friends</a:t>
            </a:r>
          </a:p>
          <a:p>
            <a:pPr>
              <a:spcBef>
                <a:spcPct val="50000"/>
              </a:spcBef>
              <a:buFontTx/>
              <a:buChar char="•"/>
            </a:pPr>
            <a:r>
              <a:rPr lang="en-US" sz="2400"/>
              <a:t>Entertainment</a:t>
            </a:r>
          </a:p>
          <a:p>
            <a:pPr>
              <a:spcBef>
                <a:spcPct val="50000"/>
              </a:spcBef>
              <a:buFontTx/>
              <a:buChar char="•"/>
            </a:pPr>
            <a:r>
              <a:rPr lang="en-US" sz="2400"/>
              <a:t>Can you think of more?</a:t>
            </a:r>
          </a:p>
        </p:txBody>
      </p:sp>
      <p:pic>
        <p:nvPicPr>
          <p:cNvPr id="26631" name="Picture 7" descr="MPj043871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957263"/>
            <a:ext cx="304800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Rectangle 8"/>
          <p:cNvSpPr>
            <a:spLocks noChangeArrowheads="1"/>
          </p:cNvSpPr>
          <p:nvPr/>
        </p:nvSpPr>
        <p:spPr bwMode="auto">
          <a:xfrm>
            <a:off x="2840038" y="0"/>
            <a:ext cx="6303962"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4000">
                <a:solidFill>
                  <a:srgbClr val="00386B"/>
                </a:solidFill>
              </a:rPr>
              <a:t>Problems That Solve Our</a:t>
            </a:r>
            <a:r>
              <a:rPr lang="en-US">
                <a:solidFill>
                  <a:srgbClr val="00386B"/>
                </a:solidFill>
              </a:rPr>
              <a:t> </a:t>
            </a:r>
          </a:p>
          <a:p>
            <a:pPr algn="ctr"/>
            <a:r>
              <a:rPr lang="en-US" sz="4800">
                <a:solidFill>
                  <a:srgbClr val="00386B"/>
                </a:solidFill>
              </a:rPr>
              <a:t>Needs and Wants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fade">
                                      <p:cBhvr>
                                        <p:cTn id="7" dur="2000"/>
                                        <p:tgtEl>
                                          <p:spTgt spid="266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6626"/>
                                        </p:tgtEl>
                                        <p:attrNameLst>
                                          <p:attrName>style.visibility</p:attrName>
                                        </p:attrNameLst>
                                      </p:cBhvr>
                                      <p:to>
                                        <p:strVal val="visible"/>
                                      </p:to>
                                    </p:set>
                                  </p:childTnLst>
                                </p:cTn>
                              </p:par>
                              <p:par>
                                <p:cTn id="12" presetID="14" presetClass="entr" presetSubtype="10" fill="hold" nodeType="withEffect">
                                  <p:stCondLst>
                                    <p:cond delay="0"/>
                                  </p:stCondLst>
                                  <p:childTnLst>
                                    <p:set>
                                      <p:cBhvr>
                                        <p:cTn id="13" dur="1" fill="hold">
                                          <p:stCondLst>
                                            <p:cond delay="0"/>
                                          </p:stCondLst>
                                        </p:cTn>
                                        <p:tgtEl>
                                          <p:spTgt spid="26628">
                                            <p:txEl>
                                              <p:pRg st="0" end="0"/>
                                            </p:txEl>
                                          </p:spTgt>
                                        </p:tgtEl>
                                        <p:attrNameLst>
                                          <p:attrName>style.visibility</p:attrName>
                                        </p:attrNameLst>
                                      </p:cBhvr>
                                      <p:to>
                                        <p:strVal val="visible"/>
                                      </p:to>
                                    </p:set>
                                    <p:animEffect transition="in" filter="randombar(horizontal)">
                                      <p:cBhvr>
                                        <p:cTn id="14" dur="500"/>
                                        <p:tgtEl>
                                          <p:spTgt spid="26628">
                                            <p:txEl>
                                              <p:pRg st="0" end="0"/>
                                            </p:txEl>
                                          </p:spTgt>
                                        </p:tgtEl>
                                      </p:cBhvr>
                                    </p:animEffect>
                                  </p:childTnLst>
                                </p:cTn>
                              </p:par>
                              <p:par>
                                <p:cTn id="15" presetID="1" presetClass="entr" presetSubtype="0" fill="hold" nodeType="withEffect">
                                  <p:stCondLst>
                                    <p:cond delay="0"/>
                                  </p:stCondLst>
                                  <p:childTnLst>
                                    <p:set>
                                      <p:cBhvr>
                                        <p:cTn id="16" dur="1" fill="hold">
                                          <p:stCondLst>
                                            <p:cond delay="0"/>
                                          </p:stCondLst>
                                        </p:cTn>
                                        <p:tgtEl>
                                          <p:spTgt spid="26631"/>
                                        </p:tgtEl>
                                        <p:attrNameLst>
                                          <p:attrName>style.visibility</p:attrName>
                                        </p:attrNameLst>
                                      </p:cBhvr>
                                      <p:to>
                                        <p:strVal val="visible"/>
                                      </p:to>
                                    </p:set>
                                  </p:childTnLst>
                                </p:cTn>
                              </p:par>
                              <p:par>
                                <p:cTn id="17" presetID="14" presetClass="entr" presetSubtype="10" fill="hold" nodeType="withEffect">
                                  <p:stCondLst>
                                    <p:cond delay="0"/>
                                  </p:stCondLst>
                                  <p:childTnLst>
                                    <p:set>
                                      <p:cBhvr>
                                        <p:cTn id="18" dur="1" fill="hold">
                                          <p:stCondLst>
                                            <p:cond delay="0"/>
                                          </p:stCondLst>
                                        </p:cTn>
                                        <p:tgtEl>
                                          <p:spTgt spid="26628">
                                            <p:txEl>
                                              <p:pRg st="1" end="1"/>
                                            </p:txEl>
                                          </p:spTgt>
                                        </p:tgtEl>
                                        <p:attrNameLst>
                                          <p:attrName>style.visibility</p:attrName>
                                        </p:attrNameLst>
                                      </p:cBhvr>
                                      <p:to>
                                        <p:strVal val="visible"/>
                                      </p:to>
                                    </p:set>
                                    <p:animEffect transition="in" filter="randombar(horizontal)">
                                      <p:cBhvr>
                                        <p:cTn id="19" dur="500"/>
                                        <p:tgtEl>
                                          <p:spTgt spid="26628">
                                            <p:txEl>
                                              <p:pRg st="1" end="1"/>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26628">
                                            <p:txEl>
                                              <p:pRg st="2" end="2"/>
                                            </p:txEl>
                                          </p:spTgt>
                                        </p:tgtEl>
                                        <p:attrNameLst>
                                          <p:attrName>style.visibility</p:attrName>
                                        </p:attrNameLst>
                                      </p:cBhvr>
                                      <p:to>
                                        <p:strVal val="visible"/>
                                      </p:to>
                                    </p:set>
                                    <p:animEffect transition="in" filter="randombar(horizontal)">
                                      <p:cBhvr>
                                        <p:cTn id="22" dur="500"/>
                                        <p:tgtEl>
                                          <p:spTgt spid="26628">
                                            <p:txEl>
                                              <p:pRg st="2" end="2"/>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26628">
                                            <p:txEl>
                                              <p:pRg st="3" end="3"/>
                                            </p:txEl>
                                          </p:spTgt>
                                        </p:tgtEl>
                                        <p:attrNameLst>
                                          <p:attrName>style.visibility</p:attrName>
                                        </p:attrNameLst>
                                      </p:cBhvr>
                                      <p:to>
                                        <p:strVal val="visible"/>
                                      </p:to>
                                    </p:set>
                                    <p:animEffect transition="in" filter="randombar(horizontal)">
                                      <p:cBhvr>
                                        <p:cTn id="25" dur="500"/>
                                        <p:tgtEl>
                                          <p:spTgt spid="26628">
                                            <p:txEl>
                                              <p:pRg st="3" end="3"/>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26628">
                                            <p:txEl>
                                              <p:pRg st="4" end="4"/>
                                            </p:txEl>
                                          </p:spTgt>
                                        </p:tgtEl>
                                        <p:attrNameLst>
                                          <p:attrName>style.visibility</p:attrName>
                                        </p:attrNameLst>
                                      </p:cBhvr>
                                      <p:to>
                                        <p:strVal val="visible"/>
                                      </p:to>
                                    </p:set>
                                    <p:animEffect transition="in" filter="randombar(horizontal)">
                                      <p:cBhvr>
                                        <p:cTn id="28" dur="500"/>
                                        <p:tgtEl>
                                          <p:spTgt spid="26628">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4" presetClass="entr" presetSubtype="10" fill="hold" nodeType="clickEffect">
                                  <p:stCondLst>
                                    <p:cond delay="0"/>
                                  </p:stCondLst>
                                  <p:childTnLst>
                                    <p:set>
                                      <p:cBhvr>
                                        <p:cTn id="32" dur="1" fill="hold">
                                          <p:stCondLst>
                                            <p:cond delay="0"/>
                                          </p:stCondLst>
                                        </p:cTn>
                                        <p:tgtEl>
                                          <p:spTgt spid="26629">
                                            <p:txEl>
                                              <p:pRg st="0" end="0"/>
                                            </p:txEl>
                                          </p:spTgt>
                                        </p:tgtEl>
                                        <p:attrNameLst>
                                          <p:attrName>style.visibility</p:attrName>
                                        </p:attrNameLst>
                                      </p:cBhvr>
                                      <p:to>
                                        <p:strVal val="visible"/>
                                      </p:to>
                                    </p:set>
                                    <p:animEffect transition="in" filter="randombar(horizontal)">
                                      <p:cBhvr>
                                        <p:cTn id="33" dur="500"/>
                                        <p:tgtEl>
                                          <p:spTgt spid="26629">
                                            <p:txEl>
                                              <p:pRg st="0" end="0"/>
                                            </p:txEl>
                                          </p:spTgt>
                                        </p:tgtEl>
                                      </p:cBhvr>
                                    </p:animEffect>
                                  </p:childTnLst>
                                </p:cTn>
                              </p:par>
                              <p:par>
                                <p:cTn id="34" presetID="14" presetClass="entr" presetSubtype="10" fill="hold" nodeType="withEffect">
                                  <p:stCondLst>
                                    <p:cond delay="0"/>
                                  </p:stCondLst>
                                  <p:childTnLst>
                                    <p:set>
                                      <p:cBhvr>
                                        <p:cTn id="35" dur="1" fill="hold">
                                          <p:stCondLst>
                                            <p:cond delay="0"/>
                                          </p:stCondLst>
                                        </p:cTn>
                                        <p:tgtEl>
                                          <p:spTgt spid="26629">
                                            <p:txEl>
                                              <p:pRg st="1" end="1"/>
                                            </p:txEl>
                                          </p:spTgt>
                                        </p:tgtEl>
                                        <p:attrNameLst>
                                          <p:attrName>style.visibility</p:attrName>
                                        </p:attrNameLst>
                                      </p:cBhvr>
                                      <p:to>
                                        <p:strVal val="visible"/>
                                      </p:to>
                                    </p:set>
                                    <p:animEffect transition="in" filter="randombar(horizontal)">
                                      <p:cBhvr>
                                        <p:cTn id="36" dur="500"/>
                                        <p:tgtEl>
                                          <p:spTgt spid="26629">
                                            <p:txEl>
                                              <p:pRg st="1" end="1"/>
                                            </p:txEl>
                                          </p:spTgt>
                                        </p:tgtEl>
                                      </p:cBhvr>
                                    </p:animEffect>
                                  </p:childTnLst>
                                </p:cTn>
                              </p:par>
                              <p:par>
                                <p:cTn id="37" presetID="14" presetClass="entr" presetSubtype="5" fill="hold" nodeType="withEffect">
                                  <p:stCondLst>
                                    <p:cond delay="0"/>
                                  </p:stCondLst>
                                  <p:childTnLst>
                                    <p:set>
                                      <p:cBhvr>
                                        <p:cTn id="38" dur="1" fill="hold">
                                          <p:stCondLst>
                                            <p:cond delay="0"/>
                                          </p:stCondLst>
                                        </p:cTn>
                                        <p:tgtEl>
                                          <p:spTgt spid="26629">
                                            <p:txEl>
                                              <p:pRg st="2" end="2"/>
                                            </p:txEl>
                                          </p:spTgt>
                                        </p:tgtEl>
                                        <p:attrNameLst>
                                          <p:attrName>style.visibility</p:attrName>
                                        </p:attrNameLst>
                                      </p:cBhvr>
                                      <p:to>
                                        <p:strVal val="visible"/>
                                      </p:to>
                                    </p:set>
                                    <p:animEffect transition="in" filter="randombar(vertical)">
                                      <p:cBhvr>
                                        <p:cTn id="39" dur="500"/>
                                        <p:tgtEl>
                                          <p:spTgt spid="26629">
                                            <p:txEl>
                                              <p:pRg st="2" end="2"/>
                                            </p:txEl>
                                          </p:spTgt>
                                        </p:tgtEl>
                                      </p:cBhvr>
                                    </p:animEffect>
                                  </p:childTnLst>
                                </p:cTn>
                              </p:par>
                              <p:par>
                                <p:cTn id="40" presetID="14" presetClass="entr" presetSubtype="5" fill="hold" nodeType="withEffect">
                                  <p:stCondLst>
                                    <p:cond delay="0"/>
                                  </p:stCondLst>
                                  <p:childTnLst>
                                    <p:set>
                                      <p:cBhvr>
                                        <p:cTn id="41" dur="1" fill="hold">
                                          <p:stCondLst>
                                            <p:cond delay="0"/>
                                          </p:stCondLst>
                                        </p:cTn>
                                        <p:tgtEl>
                                          <p:spTgt spid="26629">
                                            <p:txEl>
                                              <p:pRg st="3" end="3"/>
                                            </p:txEl>
                                          </p:spTgt>
                                        </p:tgtEl>
                                        <p:attrNameLst>
                                          <p:attrName>style.visibility</p:attrName>
                                        </p:attrNameLst>
                                      </p:cBhvr>
                                      <p:to>
                                        <p:strVal val="visible"/>
                                      </p:to>
                                    </p:set>
                                    <p:animEffect transition="in" filter="randombar(vertical)">
                                      <p:cBhvr>
                                        <p:cTn id="42" dur="500"/>
                                        <p:tgtEl>
                                          <p:spTgt spid="26629">
                                            <p:txEl>
                                              <p:pRg st="3" end="3"/>
                                            </p:txEl>
                                          </p:spTgt>
                                        </p:tgtEl>
                                      </p:cBhvr>
                                    </p:animEffect>
                                  </p:childTnLst>
                                </p:cTn>
                              </p:par>
                              <p:par>
                                <p:cTn id="43" presetID="14" presetClass="entr" presetSubtype="5" fill="hold" nodeType="withEffect">
                                  <p:stCondLst>
                                    <p:cond delay="0"/>
                                  </p:stCondLst>
                                  <p:childTnLst>
                                    <p:set>
                                      <p:cBhvr>
                                        <p:cTn id="44" dur="1" fill="hold">
                                          <p:stCondLst>
                                            <p:cond delay="0"/>
                                          </p:stCondLst>
                                        </p:cTn>
                                        <p:tgtEl>
                                          <p:spTgt spid="26629">
                                            <p:txEl>
                                              <p:pRg st="4" end="4"/>
                                            </p:txEl>
                                          </p:spTgt>
                                        </p:tgtEl>
                                        <p:attrNameLst>
                                          <p:attrName>style.visibility</p:attrName>
                                        </p:attrNameLst>
                                      </p:cBhvr>
                                      <p:to>
                                        <p:strVal val="visible"/>
                                      </p:to>
                                    </p:set>
                                    <p:animEffect transition="in" filter="randombar(vertical)">
                                      <p:cBhvr>
                                        <p:cTn id="45" dur="500"/>
                                        <p:tgtEl>
                                          <p:spTgt spid="26629">
                                            <p:txEl>
                                              <p:pRg st="4" end="4"/>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4" presetClass="entr" presetSubtype="10" fill="hold" nodeType="clickEffect">
                                  <p:stCondLst>
                                    <p:cond delay="0"/>
                                  </p:stCondLst>
                                  <p:childTnLst>
                                    <p:set>
                                      <p:cBhvr>
                                        <p:cTn id="49" dur="1" fill="hold">
                                          <p:stCondLst>
                                            <p:cond delay="0"/>
                                          </p:stCondLst>
                                        </p:cTn>
                                        <p:tgtEl>
                                          <p:spTgt spid="26630">
                                            <p:txEl>
                                              <p:pRg st="0" end="0"/>
                                            </p:txEl>
                                          </p:spTgt>
                                        </p:tgtEl>
                                        <p:attrNameLst>
                                          <p:attrName>style.visibility</p:attrName>
                                        </p:attrNameLst>
                                      </p:cBhvr>
                                      <p:to>
                                        <p:strVal val="visible"/>
                                      </p:to>
                                    </p:set>
                                    <p:animEffect transition="in" filter="randombar(horizontal)">
                                      <p:cBhvr>
                                        <p:cTn id="50" dur="500"/>
                                        <p:tgtEl>
                                          <p:spTgt spid="26630">
                                            <p:txEl>
                                              <p:pRg st="0" end="0"/>
                                            </p:txEl>
                                          </p:spTgt>
                                        </p:tgtEl>
                                      </p:cBhvr>
                                    </p:animEffect>
                                  </p:childTnLst>
                                </p:cTn>
                              </p:par>
                              <p:par>
                                <p:cTn id="51" presetID="14" presetClass="entr" presetSubtype="10" fill="hold" nodeType="withEffect">
                                  <p:stCondLst>
                                    <p:cond delay="0"/>
                                  </p:stCondLst>
                                  <p:childTnLst>
                                    <p:set>
                                      <p:cBhvr>
                                        <p:cTn id="52" dur="1" fill="hold">
                                          <p:stCondLst>
                                            <p:cond delay="0"/>
                                          </p:stCondLst>
                                        </p:cTn>
                                        <p:tgtEl>
                                          <p:spTgt spid="26630">
                                            <p:txEl>
                                              <p:pRg st="1" end="1"/>
                                            </p:txEl>
                                          </p:spTgt>
                                        </p:tgtEl>
                                        <p:attrNameLst>
                                          <p:attrName>style.visibility</p:attrName>
                                        </p:attrNameLst>
                                      </p:cBhvr>
                                      <p:to>
                                        <p:strVal val="visible"/>
                                      </p:to>
                                    </p:set>
                                    <p:animEffect transition="in" filter="randombar(horizontal)">
                                      <p:cBhvr>
                                        <p:cTn id="53" dur="500"/>
                                        <p:tgtEl>
                                          <p:spTgt spid="26630">
                                            <p:txEl>
                                              <p:pRg st="1" end="1"/>
                                            </p:txEl>
                                          </p:spTgt>
                                        </p:tgtEl>
                                      </p:cBhvr>
                                    </p:animEffect>
                                  </p:childTnLst>
                                </p:cTn>
                              </p:par>
                              <p:par>
                                <p:cTn id="54" presetID="14" presetClass="entr" presetSubtype="10" fill="hold" nodeType="withEffect">
                                  <p:stCondLst>
                                    <p:cond delay="0"/>
                                  </p:stCondLst>
                                  <p:childTnLst>
                                    <p:set>
                                      <p:cBhvr>
                                        <p:cTn id="55" dur="1" fill="hold">
                                          <p:stCondLst>
                                            <p:cond delay="0"/>
                                          </p:stCondLst>
                                        </p:cTn>
                                        <p:tgtEl>
                                          <p:spTgt spid="26630">
                                            <p:txEl>
                                              <p:pRg st="2" end="2"/>
                                            </p:txEl>
                                          </p:spTgt>
                                        </p:tgtEl>
                                        <p:attrNameLst>
                                          <p:attrName>style.visibility</p:attrName>
                                        </p:attrNameLst>
                                      </p:cBhvr>
                                      <p:to>
                                        <p:strVal val="visible"/>
                                      </p:to>
                                    </p:set>
                                    <p:animEffect transition="in" filter="randombar(horizontal)">
                                      <p:cBhvr>
                                        <p:cTn id="56" dur="500"/>
                                        <p:tgtEl>
                                          <p:spTgt spid="26630">
                                            <p:txEl>
                                              <p:pRg st="2" end="2"/>
                                            </p:txEl>
                                          </p:spTgt>
                                        </p:tgtEl>
                                      </p:cBhvr>
                                    </p:animEffect>
                                  </p:childTnLst>
                                </p:cTn>
                              </p:par>
                              <p:par>
                                <p:cTn id="57" presetID="14" presetClass="entr" presetSubtype="10" fill="hold" nodeType="withEffect">
                                  <p:stCondLst>
                                    <p:cond delay="0"/>
                                  </p:stCondLst>
                                  <p:childTnLst>
                                    <p:set>
                                      <p:cBhvr>
                                        <p:cTn id="58" dur="1" fill="hold">
                                          <p:stCondLst>
                                            <p:cond delay="0"/>
                                          </p:stCondLst>
                                        </p:cTn>
                                        <p:tgtEl>
                                          <p:spTgt spid="26630">
                                            <p:txEl>
                                              <p:pRg st="3" end="3"/>
                                            </p:txEl>
                                          </p:spTgt>
                                        </p:tgtEl>
                                        <p:attrNameLst>
                                          <p:attrName>style.visibility</p:attrName>
                                        </p:attrNameLst>
                                      </p:cBhvr>
                                      <p:to>
                                        <p:strVal val="visible"/>
                                      </p:to>
                                    </p:set>
                                    <p:animEffect transition="in" filter="randombar(horizontal)">
                                      <p:cBhvr>
                                        <p:cTn id="59" dur="500"/>
                                        <p:tgtEl>
                                          <p:spTgt spid="26630">
                                            <p:txEl>
                                              <p:pRg st="3" end="3"/>
                                            </p:txEl>
                                          </p:spTgt>
                                        </p:tgtEl>
                                      </p:cBhvr>
                                    </p:animEffect>
                                  </p:childTnLst>
                                </p:cTn>
                              </p:par>
                              <p:par>
                                <p:cTn id="60" presetID="14" presetClass="entr" presetSubtype="10" fill="hold" nodeType="withEffect">
                                  <p:stCondLst>
                                    <p:cond delay="0"/>
                                  </p:stCondLst>
                                  <p:childTnLst>
                                    <p:set>
                                      <p:cBhvr>
                                        <p:cTn id="61" dur="1" fill="hold">
                                          <p:stCondLst>
                                            <p:cond delay="0"/>
                                          </p:stCondLst>
                                        </p:cTn>
                                        <p:tgtEl>
                                          <p:spTgt spid="26630">
                                            <p:txEl>
                                              <p:pRg st="4" end="4"/>
                                            </p:txEl>
                                          </p:spTgt>
                                        </p:tgtEl>
                                        <p:attrNameLst>
                                          <p:attrName>style.visibility</p:attrName>
                                        </p:attrNameLst>
                                      </p:cBhvr>
                                      <p:to>
                                        <p:strVal val="visible"/>
                                      </p:to>
                                    </p:set>
                                    <p:animEffect transition="in" filter="randombar(horizontal)">
                                      <p:cBhvr>
                                        <p:cTn id="62" dur="500"/>
                                        <p:tgtEl>
                                          <p:spTgt spid="266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86200" y="914400"/>
            <a:ext cx="3962400" cy="1143000"/>
          </a:xfrm>
        </p:spPr>
        <p:txBody>
          <a:bodyPr/>
          <a:lstStyle/>
          <a:p>
            <a:pPr eaLnBrk="1" hangingPunct="1"/>
            <a:r>
              <a:rPr lang="en-US" sz="4800" smtClean="0"/>
              <a:t>Engineering</a:t>
            </a:r>
          </a:p>
        </p:txBody>
      </p:sp>
      <p:sp>
        <p:nvSpPr>
          <p:cNvPr id="22531" name="Rectangle 3"/>
          <p:cNvSpPr>
            <a:spLocks noGrp="1" noChangeArrowheads="1"/>
          </p:cNvSpPr>
          <p:nvPr>
            <p:ph type="body" idx="1"/>
          </p:nvPr>
        </p:nvSpPr>
        <p:spPr>
          <a:xfrm>
            <a:off x="762000" y="3200400"/>
            <a:ext cx="7391400" cy="2209800"/>
          </a:xfrm>
          <a:noFill/>
        </p:spPr>
        <p:txBody>
          <a:bodyPr/>
          <a:lstStyle/>
          <a:p>
            <a:pPr eaLnBrk="1" hangingPunct="1">
              <a:buFontTx/>
              <a:buNone/>
            </a:pPr>
            <a:r>
              <a:rPr lang="en-US" smtClean="0"/>
              <a:t>	Engineering uses scientific, technological, and mathematical knowledge to solve practical problems.</a:t>
            </a:r>
          </a:p>
          <a:p>
            <a:pPr algn="ctr" eaLnBrk="1" hangingPunct="1">
              <a:buFontTx/>
              <a:buNone/>
            </a:pPr>
            <a:endParaRPr lang="en-US" smtClean="0"/>
          </a:p>
        </p:txBody>
      </p:sp>
      <p:pic>
        <p:nvPicPr>
          <p:cNvPr id="9220" name="Picture 4" descr="MPj043929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28600"/>
            <a:ext cx="3581400" cy="239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ssolve">
                                      <p:cBhvr>
                                        <p:cTn id="7"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Engineers Can Do Anything</a:t>
            </a:r>
          </a:p>
        </p:txBody>
      </p:sp>
      <p:sp>
        <p:nvSpPr>
          <p:cNvPr id="28675" name="Rectangle 3"/>
          <p:cNvSpPr>
            <a:spLocks noGrp="1" noChangeArrowheads="1"/>
          </p:cNvSpPr>
          <p:nvPr>
            <p:ph type="body" idx="1"/>
          </p:nvPr>
        </p:nvSpPr>
        <p:spPr>
          <a:xfrm>
            <a:off x="381000" y="1600200"/>
            <a:ext cx="8686800" cy="2362200"/>
          </a:xfrm>
        </p:spPr>
        <p:txBody>
          <a:bodyPr/>
          <a:lstStyle/>
          <a:p>
            <a:pPr eaLnBrk="1" hangingPunct="1"/>
            <a:r>
              <a:rPr lang="en-US" b="1" smtClean="0"/>
              <a:t>Invent</a:t>
            </a:r>
            <a:r>
              <a:rPr lang="en-US" smtClean="0"/>
              <a:t> – Develop a new product, system, or process that has never existed before</a:t>
            </a:r>
          </a:p>
          <a:p>
            <a:pPr eaLnBrk="1" hangingPunct="1"/>
            <a:r>
              <a:rPr lang="en-US" b="1" smtClean="0"/>
              <a:t>Innovate</a:t>
            </a:r>
            <a:r>
              <a:rPr lang="en-US" smtClean="0"/>
              <a:t> – Improve an existing technological product, system, or method</a:t>
            </a:r>
          </a:p>
          <a:p>
            <a:pPr eaLnBrk="1" hangingPunct="1"/>
            <a:endParaRPr lang="en-US" smtClean="0"/>
          </a:p>
        </p:txBody>
      </p:sp>
      <p:sp>
        <p:nvSpPr>
          <p:cNvPr id="28676" name="Text Box 4"/>
          <p:cNvSpPr txBox="1">
            <a:spLocks noChangeArrowheads="1"/>
          </p:cNvSpPr>
          <p:nvPr/>
        </p:nvSpPr>
        <p:spPr bwMode="auto">
          <a:xfrm>
            <a:off x="1524000" y="5105400"/>
            <a:ext cx="190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Create</a:t>
            </a:r>
          </a:p>
        </p:txBody>
      </p:sp>
      <p:sp>
        <p:nvSpPr>
          <p:cNvPr id="28677" name="Text Box 5"/>
          <p:cNvSpPr txBox="1">
            <a:spLocks noChangeArrowheads="1"/>
          </p:cNvSpPr>
          <p:nvPr/>
        </p:nvSpPr>
        <p:spPr bwMode="auto">
          <a:xfrm>
            <a:off x="3886200" y="3962400"/>
            <a:ext cx="2667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Build</a:t>
            </a:r>
          </a:p>
        </p:txBody>
      </p:sp>
      <p:sp>
        <p:nvSpPr>
          <p:cNvPr id="28678" name="Text Box 6"/>
          <p:cNvSpPr txBox="1">
            <a:spLocks noChangeArrowheads="1"/>
          </p:cNvSpPr>
          <p:nvPr/>
        </p:nvSpPr>
        <p:spPr bwMode="auto">
          <a:xfrm>
            <a:off x="6019800" y="5486400"/>
            <a:ext cx="2667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Conceive</a:t>
            </a:r>
          </a:p>
        </p:txBody>
      </p:sp>
      <p:sp>
        <p:nvSpPr>
          <p:cNvPr id="28679" name="Text Box 7"/>
          <p:cNvSpPr txBox="1">
            <a:spLocks noChangeArrowheads="1"/>
          </p:cNvSpPr>
          <p:nvPr/>
        </p:nvSpPr>
        <p:spPr bwMode="auto">
          <a:xfrm>
            <a:off x="990600" y="4038600"/>
            <a:ext cx="2362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Design</a:t>
            </a:r>
          </a:p>
        </p:txBody>
      </p:sp>
      <p:sp>
        <p:nvSpPr>
          <p:cNvPr id="28680" name="Text Box 8"/>
          <p:cNvSpPr txBox="1">
            <a:spLocks noChangeArrowheads="1"/>
          </p:cNvSpPr>
          <p:nvPr/>
        </p:nvSpPr>
        <p:spPr bwMode="auto">
          <a:xfrm>
            <a:off x="3048000" y="5867400"/>
            <a:ext cx="2362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Evaluate</a:t>
            </a:r>
          </a:p>
        </p:txBody>
      </p:sp>
      <p:sp>
        <p:nvSpPr>
          <p:cNvPr id="28681" name="Text Box 9"/>
          <p:cNvSpPr txBox="1">
            <a:spLocks noChangeArrowheads="1"/>
          </p:cNvSpPr>
          <p:nvPr/>
        </p:nvSpPr>
        <p:spPr bwMode="auto">
          <a:xfrm>
            <a:off x="6477000" y="4191000"/>
            <a:ext cx="2362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Analyze</a:t>
            </a:r>
          </a:p>
        </p:txBody>
      </p:sp>
      <p:sp>
        <p:nvSpPr>
          <p:cNvPr id="28682" name="Text Box 10"/>
          <p:cNvSpPr txBox="1">
            <a:spLocks noChangeArrowheads="1"/>
          </p:cNvSpPr>
          <p:nvPr/>
        </p:nvSpPr>
        <p:spPr bwMode="auto">
          <a:xfrm>
            <a:off x="3505200" y="4800600"/>
            <a:ext cx="3352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Orchestrate</a:t>
            </a:r>
          </a:p>
        </p:txBody>
      </p:sp>
      <p:sp>
        <p:nvSpPr>
          <p:cNvPr id="28683" name="Text Box 11"/>
          <p:cNvSpPr txBox="1">
            <a:spLocks noChangeArrowheads="1"/>
          </p:cNvSpPr>
          <p:nvPr/>
        </p:nvSpPr>
        <p:spPr bwMode="auto">
          <a:xfrm>
            <a:off x="6650038" y="3384550"/>
            <a:ext cx="1905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Invent</a:t>
            </a:r>
          </a:p>
        </p:txBody>
      </p:sp>
      <p:sp>
        <p:nvSpPr>
          <p:cNvPr id="28684" name="Text Box 12"/>
          <p:cNvSpPr txBox="1">
            <a:spLocks noChangeArrowheads="1"/>
          </p:cNvSpPr>
          <p:nvPr/>
        </p:nvSpPr>
        <p:spPr bwMode="auto">
          <a:xfrm>
            <a:off x="288925" y="5989638"/>
            <a:ext cx="2663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3800" b="1">
                <a:solidFill>
                  <a:srgbClr val="CC0000"/>
                </a:solidFill>
                <a:latin typeface="Verdana" pitchFamily="34" charset="0"/>
              </a:rPr>
              <a:t>Improve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9"/>
                                        </p:tgtEl>
                                        <p:attrNameLst>
                                          <p:attrName>style.visibility</p:attrName>
                                        </p:attrNameLst>
                                      </p:cBhvr>
                                      <p:to>
                                        <p:strVal val="visible"/>
                                      </p:to>
                                    </p:set>
                                    <p:anim calcmode="lin" valueType="num">
                                      <p:cBhvr additive="base">
                                        <p:cTn id="19" dur="500" fill="hold"/>
                                        <p:tgtEl>
                                          <p:spTgt spid="28679"/>
                                        </p:tgtEl>
                                        <p:attrNameLst>
                                          <p:attrName>ppt_x</p:attrName>
                                        </p:attrNameLst>
                                      </p:cBhvr>
                                      <p:tavLst>
                                        <p:tav tm="0">
                                          <p:val>
                                            <p:strVal val="#ppt_x"/>
                                          </p:val>
                                        </p:tav>
                                        <p:tav tm="100000">
                                          <p:val>
                                            <p:strVal val="#ppt_x"/>
                                          </p:val>
                                        </p:tav>
                                      </p:tavLst>
                                    </p:anim>
                                    <p:anim calcmode="lin" valueType="num">
                                      <p:cBhvr additive="base">
                                        <p:cTn id="20" dur="500" fill="hold"/>
                                        <p:tgtEl>
                                          <p:spTgt spid="28679"/>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500"/>
                            </p:stCondLst>
                            <p:childTnLst>
                              <p:par>
                                <p:cTn id="22" presetID="4" presetClass="entr" presetSubtype="16" fill="hold" grpId="0" nodeType="afterEffect">
                                  <p:stCondLst>
                                    <p:cond delay="0"/>
                                  </p:stCondLst>
                                  <p:childTnLst>
                                    <p:set>
                                      <p:cBhvr>
                                        <p:cTn id="23" dur="1" fill="hold">
                                          <p:stCondLst>
                                            <p:cond delay="0"/>
                                          </p:stCondLst>
                                        </p:cTn>
                                        <p:tgtEl>
                                          <p:spTgt spid="28676"/>
                                        </p:tgtEl>
                                        <p:attrNameLst>
                                          <p:attrName>style.visibility</p:attrName>
                                        </p:attrNameLst>
                                      </p:cBhvr>
                                      <p:to>
                                        <p:strVal val="visible"/>
                                      </p:to>
                                    </p:set>
                                    <p:animEffect transition="in" filter="box(in)">
                                      <p:cBhvr>
                                        <p:cTn id="24" dur="500"/>
                                        <p:tgtEl>
                                          <p:spTgt spid="28676"/>
                                        </p:tgtEl>
                                      </p:cBhvr>
                                    </p:animEffect>
                                  </p:childTnLst>
                                </p:cTn>
                              </p:par>
                            </p:childTnLst>
                          </p:cTn>
                        </p:par>
                        <p:par>
                          <p:cTn id="25" fill="hold" nodeType="afterGroup">
                            <p:stCondLst>
                              <p:cond delay="1000"/>
                            </p:stCondLst>
                            <p:childTnLst>
                              <p:par>
                                <p:cTn id="26" presetID="8" presetClass="entr" presetSubtype="16" fill="hold" grpId="0" nodeType="afterEffect">
                                  <p:stCondLst>
                                    <p:cond delay="0"/>
                                  </p:stCondLst>
                                  <p:childTnLst>
                                    <p:set>
                                      <p:cBhvr>
                                        <p:cTn id="27" dur="1" fill="hold">
                                          <p:stCondLst>
                                            <p:cond delay="0"/>
                                          </p:stCondLst>
                                        </p:cTn>
                                        <p:tgtEl>
                                          <p:spTgt spid="28677"/>
                                        </p:tgtEl>
                                        <p:attrNameLst>
                                          <p:attrName>style.visibility</p:attrName>
                                        </p:attrNameLst>
                                      </p:cBhvr>
                                      <p:to>
                                        <p:strVal val="visible"/>
                                      </p:to>
                                    </p:set>
                                    <p:animEffect transition="in" filter="diamond(in)">
                                      <p:cBhvr>
                                        <p:cTn id="28" dur="2000"/>
                                        <p:tgtEl>
                                          <p:spTgt spid="28677"/>
                                        </p:tgtEl>
                                      </p:cBhvr>
                                    </p:animEffect>
                                  </p:childTnLst>
                                </p:cTn>
                              </p:par>
                            </p:childTnLst>
                          </p:cTn>
                        </p:par>
                        <p:par>
                          <p:cTn id="29" fill="hold" nodeType="afterGroup">
                            <p:stCondLst>
                              <p:cond delay="3000"/>
                            </p:stCondLst>
                            <p:childTnLst>
                              <p:par>
                                <p:cTn id="30" presetID="2" presetClass="entr" presetSubtype="4" fill="hold" grpId="0" nodeType="afterEffect">
                                  <p:stCondLst>
                                    <p:cond delay="0"/>
                                  </p:stCondLst>
                                  <p:childTnLst>
                                    <p:set>
                                      <p:cBhvr>
                                        <p:cTn id="31" dur="1" fill="hold">
                                          <p:stCondLst>
                                            <p:cond delay="0"/>
                                          </p:stCondLst>
                                        </p:cTn>
                                        <p:tgtEl>
                                          <p:spTgt spid="28681"/>
                                        </p:tgtEl>
                                        <p:attrNameLst>
                                          <p:attrName>style.visibility</p:attrName>
                                        </p:attrNameLst>
                                      </p:cBhvr>
                                      <p:to>
                                        <p:strVal val="visible"/>
                                      </p:to>
                                    </p:set>
                                    <p:anim calcmode="lin" valueType="num">
                                      <p:cBhvr additive="base">
                                        <p:cTn id="32" dur="500" fill="hold"/>
                                        <p:tgtEl>
                                          <p:spTgt spid="28681"/>
                                        </p:tgtEl>
                                        <p:attrNameLst>
                                          <p:attrName>ppt_x</p:attrName>
                                        </p:attrNameLst>
                                      </p:cBhvr>
                                      <p:tavLst>
                                        <p:tav tm="0">
                                          <p:val>
                                            <p:strVal val="#ppt_x"/>
                                          </p:val>
                                        </p:tav>
                                        <p:tav tm="100000">
                                          <p:val>
                                            <p:strVal val="#ppt_x"/>
                                          </p:val>
                                        </p:tav>
                                      </p:tavLst>
                                    </p:anim>
                                    <p:anim calcmode="lin" valueType="num">
                                      <p:cBhvr additive="base">
                                        <p:cTn id="33" dur="500" fill="hold"/>
                                        <p:tgtEl>
                                          <p:spTgt spid="28681"/>
                                        </p:tgtEl>
                                        <p:attrNameLst>
                                          <p:attrName>ppt_y</p:attrName>
                                        </p:attrNameLst>
                                      </p:cBhvr>
                                      <p:tavLst>
                                        <p:tav tm="0">
                                          <p:val>
                                            <p:strVal val="1+#ppt_h/2"/>
                                          </p:val>
                                        </p:tav>
                                        <p:tav tm="100000">
                                          <p:val>
                                            <p:strVal val="#ppt_y"/>
                                          </p:val>
                                        </p:tav>
                                      </p:tavLst>
                                    </p:anim>
                                  </p:childTnLst>
                                </p:cTn>
                              </p:par>
                            </p:childTnLst>
                          </p:cTn>
                        </p:par>
                        <p:par>
                          <p:cTn id="34" fill="hold" nodeType="afterGroup">
                            <p:stCondLst>
                              <p:cond delay="3500"/>
                            </p:stCondLst>
                            <p:childTnLst>
                              <p:par>
                                <p:cTn id="35" presetID="1" presetClass="entr" presetSubtype="0" fill="hold" grpId="0" nodeType="afterEffect">
                                  <p:stCondLst>
                                    <p:cond delay="0"/>
                                  </p:stCondLst>
                                  <p:childTnLst>
                                    <p:set>
                                      <p:cBhvr>
                                        <p:cTn id="36" dur="1" fill="hold">
                                          <p:stCondLst>
                                            <p:cond delay="0"/>
                                          </p:stCondLst>
                                        </p:cTn>
                                        <p:tgtEl>
                                          <p:spTgt spid="28678"/>
                                        </p:tgtEl>
                                        <p:attrNameLst>
                                          <p:attrName>style.visibility</p:attrName>
                                        </p:attrNameLst>
                                      </p:cBhvr>
                                      <p:to>
                                        <p:strVal val="visible"/>
                                      </p:to>
                                    </p:set>
                                  </p:childTnLst>
                                </p:cTn>
                              </p:par>
                            </p:childTnLst>
                          </p:cTn>
                        </p:par>
                        <p:par>
                          <p:cTn id="37" fill="hold" nodeType="afterGroup">
                            <p:stCondLst>
                              <p:cond delay="3500"/>
                            </p:stCondLst>
                            <p:childTnLst>
                              <p:par>
                                <p:cTn id="38" presetID="3" presetClass="entr" presetSubtype="10" fill="hold" grpId="0" nodeType="afterEffect">
                                  <p:stCondLst>
                                    <p:cond delay="0"/>
                                  </p:stCondLst>
                                  <p:childTnLst>
                                    <p:set>
                                      <p:cBhvr>
                                        <p:cTn id="39" dur="1" fill="hold">
                                          <p:stCondLst>
                                            <p:cond delay="0"/>
                                          </p:stCondLst>
                                        </p:cTn>
                                        <p:tgtEl>
                                          <p:spTgt spid="28680"/>
                                        </p:tgtEl>
                                        <p:attrNameLst>
                                          <p:attrName>style.visibility</p:attrName>
                                        </p:attrNameLst>
                                      </p:cBhvr>
                                      <p:to>
                                        <p:strVal val="visible"/>
                                      </p:to>
                                    </p:set>
                                    <p:animEffect transition="in" filter="blinds(horizontal)">
                                      <p:cBhvr>
                                        <p:cTn id="40" dur="500"/>
                                        <p:tgtEl>
                                          <p:spTgt spid="28680"/>
                                        </p:tgtEl>
                                      </p:cBhvr>
                                    </p:animEffect>
                                  </p:childTnLst>
                                </p:cTn>
                              </p:par>
                            </p:childTnLst>
                          </p:cTn>
                        </p:par>
                        <p:par>
                          <p:cTn id="41" fill="hold" nodeType="afterGroup">
                            <p:stCondLst>
                              <p:cond delay="4000"/>
                            </p:stCondLst>
                            <p:childTnLst>
                              <p:par>
                                <p:cTn id="42" presetID="3" presetClass="entr" presetSubtype="10" fill="hold" grpId="0" nodeType="afterEffect">
                                  <p:stCondLst>
                                    <p:cond delay="0"/>
                                  </p:stCondLst>
                                  <p:childTnLst>
                                    <p:set>
                                      <p:cBhvr>
                                        <p:cTn id="43" dur="1" fill="hold">
                                          <p:stCondLst>
                                            <p:cond delay="0"/>
                                          </p:stCondLst>
                                        </p:cTn>
                                        <p:tgtEl>
                                          <p:spTgt spid="28682"/>
                                        </p:tgtEl>
                                        <p:attrNameLst>
                                          <p:attrName>style.visibility</p:attrName>
                                        </p:attrNameLst>
                                      </p:cBhvr>
                                      <p:to>
                                        <p:strVal val="visible"/>
                                      </p:to>
                                    </p:set>
                                    <p:animEffect transition="in" filter="blinds(horizontal)">
                                      <p:cBhvr>
                                        <p:cTn id="44" dur="500"/>
                                        <p:tgtEl>
                                          <p:spTgt spid="28682"/>
                                        </p:tgtEl>
                                      </p:cBhvr>
                                    </p:animEffect>
                                  </p:childTnLst>
                                </p:cTn>
                              </p:par>
                            </p:childTnLst>
                          </p:cTn>
                        </p:par>
                        <p:par>
                          <p:cTn id="45" fill="hold" nodeType="afterGroup">
                            <p:stCondLst>
                              <p:cond delay="4500"/>
                            </p:stCondLst>
                            <p:childTnLst>
                              <p:par>
                                <p:cTn id="46" presetID="4" presetClass="entr" presetSubtype="16" fill="hold" grpId="0" nodeType="afterEffect">
                                  <p:stCondLst>
                                    <p:cond delay="0"/>
                                  </p:stCondLst>
                                  <p:childTnLst>
                                    <p:set>
                                      <p:cBhvr>
                                        <p:cTn id="47" dur="1" fill="hold">
                                          <p:stCondLst>
                                            <p:cond delay="0"/>
                                          </p:stCondLst>
                                        </p:cTn>
                                        <p:tgtEl>
                                          <p:spTgt spid="28683"/>
                                        </p:tgtEl>
                                        <p:attrNameLst>
                                          <p:attrName>style.visibility</p:attrName>
                                        </p:attrNameLst>
                                      </p:cBhvr>
                                      <p:to>
                                        <p:strVal val="visible"/>
                                      </p:to>
                                    </p:set>
                                    <p:animEffect transition="in" filter="box(in)">
                                      <p:cBhvr>
                                        <p:cTn id="48" dur="500"/>
                                        <p:tgtEl>
                                          <p:spTgt spid="28683"/>
                                        </p:tgtEl>
                                      </p:cBhvr>
                                    </p:animEffect>
                                  </p:childTnLst>
                                </p:cTn>
                              </p:par>
                            </p:childTnLst>
                          </p:cTn>
                        </p:par>
                        <p:par>
                          <p:cTn id="49" fill="hold" nodeType="afterGroup">
                            <p:stCondLst>
                              <p:cond delay="5000"/>
                            </p:stCondLst>
                            <p:childTnLst>
                              <p:par>
                                <p:cTn id="50" presetID="4" presetClass="entr" presetSubtype="16" fill="hold" grpId="0" nodeType="afterEffect">
                                  <p:stCondLst>
                                    <p:cond delay="0"/>
                                  </p:stCondLst>
                                  <p:childTnLst>
                                    <p:set>
                                      <p:cBhvr>
                                        <p:cTn id="51" dur="1" fill="hold">
                                          <p:stCondLst>
                                            <p:cond delay="0"/>
                                          </p:stCondLst>
                                        </p:cTn>
                                        <p:tgtEl>
                                          <p:spTgt spid="28684"/>
                                        </p:tgtEl>
                                        <p:attrNameLst>
                                          <p:attrName>style.visibility</p:attrName>
                                        </p:attrNameLst>
                                      </p:cBhvr>
                                      <p:to>
                                        <p:strVal val="visible"/>
                                      </p:to>
                                    </p:set>
                                    <p:animEffect transition="in" filter="box(in)">
                                      <p:cBhvr>
                                        <p:cTn id="52"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6" grpId="0"/>
      <p:bldP spid="28677" grpId="0"/>
      <p:bldP spid="28678" grpId="0"/>
      <p:bldP spid="28679" grpId="0"/>
      <p:bldP spid="28680" grpId="0"/>
      <p:bldP spid="28681" grpId="0"/>
      <p:bldP spid="28682" grpId="0"/>
      <p:bldP spid="28683" grpId="0"/>
      <p:bldP spid="2868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1419225"/>
            <a:ext cx="8229600" cy="4525963"/>
          </a:xfrm>
        </p:spPr>
        <p:txBody>
          <a:bodyPr/>
          <a:lstStyle/>
          <a:p>
            <a:pPr eaLnBrk="1" hangingPunct="1">
              <a:lnSpc>
                <a:spcPct val="90000"/>
              </a:lnSpc>
            </a:pPr>
            <a:r>
              <a:rPr lang="en-US" sz="2800" smtClean="0"/>
              <a:t>An electrical engineer may design a GPS for your vehicle.</a:t>
            </a:r>
          </a:p>
          <a:p>
            <a:pPr eaLnBrk="1" hangingPunct="1">
              <a:lnSpc>
                <a:spcPct val="90000"/>
              </a:lnSpc>
            </a:pPr>
            <a:r>
              <a:rPr lang="en-US" sz="2800" smtClean="0"/>
              <a:t>A pharmaceutical/chemical engineer may find a cure for disease.</a:t>
            </a:r>
          </a:p>
          <a:p>
            <a:pPr eaLnBrk="1" hangingPunct="1">
              <a:lnSpc>
                <a:spcPct val="90000"/>
              </a:lnSpc>
            </a:pPr>
            <a:r>
              <a:rPr lang="en-US" sz="2800" smtClean="0"/>
              <a:t>A computer engineer may build a computer the size of your watch.</a:t>
            </a:r>
          </a:p>
          <a:p>
            <a:pPr eaLnBrk="1" hangingPunct="1">
              <a:lnSpc>
                <a:spcPct val="90000"/>
              </a:lnSpc>
            </a:pPr>
            <a:r>
              <a:rPr lang="en-US" sz="2800" smtClean="0"/>
              <a:t>A mechanical engineer may create a robot to discover water on a planet.</a:t>
            </a:r>
          </a:p>
          <a:p>
            <a:pPr eaLnBrk="1" hangingPunct="1">
              <a:lnSpc>
                <a:spcPct val="90000"/>
              </a:lnSpc>
            </a:pPr>
            <a:r>
              <a:rPr lang="en-US" sz="2800" smtClean="0"/>
              <a:t>An agricultural engineer may evaluate the effects of global warming on food production.</a:t>
            </a:r>
          </a:p>
          <a:p>
            <a:pPr eaLnBrk="1" hangingPunct="1">
              <a:lnSpc>
                <a:spcPct val="90000"/>
              </a:lnSpc>
            </a:pPr>
            <a:endParaRPr lang="en-US" smtClean="0"/>
          </a:p>
          <a:p>
            <a:pPr eaLnBrk="1" hangingPunct="1">
              <a:lnSpc>
                <a:spcPct val="90000"/>
              </a:lnSpc>
            </a:pPr>
            <a:endParaRPr lang="en-US" smtClean="0"/>
          </a:p>
        </p:txBody>
      </p:sp>
      <p:sp>
        <p:nvSpPr>
          <p:cNvPr id="29699" name="Rectangle 3"/>
          <p:cNvSpPr>
            <a:spLocks noGrp="1" noChangeArrowheads="1"/>
          </p:cNvSpPr>
          <p:nvPr>
            <p:ph type="title"/>
          </p:nvPr>
        </p:nvSpPr>
        <p:spPr>
          <a:noFill/>
        </p:spPr>
        <p:txBody>
          <a:bodyPr/>
          <a:lstStyle/>
          <a:p>
            <a:pPr eaLnBrk="1" hangingPunct="1"/>
            <a:r>
              <a:rPr lang="en-US" sz="4000" smtClean="0"/>
              <a:t>Engineers Work to Solve Many Kinds of Problems</a:t>
            </a:r>
          </a:p>
        </p:txBody>
      </p:sp>
      <p:sp>
        <p:nvSpPr>
          <p:cNvPr id="29700" name="Rectangle 4"/>
          <p:cNvSpPr>
            <a:spLocks noChangeArrowheads="1"/>
          </p:cNvSpPr>
          <p:nvPr/>
        </p:nvSpPr>
        <p:spPr bwMode="auto">
          <a:xfrm>
            <a:off x="457200" y="54911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3600" b="1">
                <a:solidFill>
                  <a:srgbClr val="00386B"/>
                </a:solidFill>
              </a:rPr>
              <a:t>Engineers make our lives better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9698">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7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p:bldP spid="29700" grpId="0"/>
    </p:bldLst>
  </p:timing>
</p:sld>
</file>

<file path=ppt/theme/theme1.xml><?xml version="1.0" encoding="utf-8"?>
<a:theme xmlns:a="http://schemas.openxmlformats.org/drawingml/2006/main" name="EngineeringCurriculum">
  <a:themeElements>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ngineeringCurriculu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ngineeringCurriculu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ngineeringCurriculu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ngineeringCurriculu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ngineeringCurriculu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ngineeringCurriculu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ngineeringCurriculu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ngineeringCurriculu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ngineeringCurriculu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ngineeringCurriculu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ngineeringCurriculu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ngineeringCurriculu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ngineeringCurriculu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123</TotalTime>
  <Words>676</Words>
  <Application>Microsoft Office PowerPoint</Application>
  <PresentationFormat>On-screen Show (4:3)</PresentationFormat>
  <Paragraphs>128</Paragraphs>
  <Slides>11</Slides>
  <Notes>10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EngineeringCurriculum</vt:lpstr>
      <vt:lpstr>1_Custom Design</vt:lpstr>
      <vt:lpstr>PowerPoint Presentation</vt:lpstr>
      <vt:lpstr> What is Science?  What is Technology?  What is Engineering?  What is Mathematics?   What is STEM?</vt:lpstr>
      <vt:lpstr>PowerPoint Presentation</vt:lpstr>
      <vt:lpstr>How are they all needed to Create a Product?</vt:lpstr>
      <vt:lpstr>Problems That Solve Our  Needs and Wants</vt:lpstr>
      <vt:lpstr>PowerPoint Presentation</vt:lpstr>
      <vt:lpstr>Engineering</vt:lpstr>
      <vt:lpstr>Engineers Can Do Anything</vt:lpstr>
      <vt:lpstr>Engineers Work to Solve Many Kinds of Problems</vt:lpstr>
      <vt:lpstr>Discussion Questions</vt:lpstr>
      <vt:lpstr>Image Resources</vt:lpstr>
    </vt:vector>
  </TitlesOfParts>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Engineering</dc:title>
  <dc:subject>GTT - Lesson 1.1 Design and Modeling</dc:subject>
  <dc:creator>GTT Revision Team</dc:creator>
  <cp:lastModifiedBy>Heather Woodall</cp:lastModifiedBy>
  <cp:revision>31</cp:revision>
  <dcterms:created xsi:type="dcterms:W3CDTF">2008-05-21T19:49:46Z</dcterms:created>
  <dcterms:modified xsi:type="dcterms:W3CDTF">2015-10-20T13:43:02Z</dcterms:modified>
</cp:coreProperties>
</file>